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C3EB"/>
    <a:srgbClr val="EDE6E3"/>
    <a:srgbClr val="F45025"/>
    <a:srgbClr val="FFA934"/>
    <a:srgbClr val="363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 autoAdjust="0"/>
    <p:restoredTop sz="94061" autoAdjust="0"/>
  </p:normalViewPr>
  <p:slideViewPr>
    <p:cSldViewPr snapToGrid="0">
      <p:cViewPr varScale="1">
        <p:scale>
          <a:sx n="105" d="100"/>
          <a:sy n="105" d="100"/>
        </p:scale>
        <p:origin x="94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708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038CB3BF-D3E9-4319-BC95-6E31F25D823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3250C68-A6F4-4E7C-B7AE-2993575F940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244F5D-B955-43A1-BC51-91D35F57B66D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DFD4783-D847-4044-AA7D-5ECD45D756E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7239CE1-50EB-4E64-8759-DB22E9B94B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2F0ECA-C21E-4253-A711-A23CD87D5A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7044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72D846-CA8E-4979-AF20-47234D6513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EDE6E3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7FE2F58-D86D-45BE-A572-FA91969198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EDE6E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DEE5D35-7C68-4EAF-A58B-FE47B1F06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DE6E3"/>
                </a:solidFill>
              </a:defRPr>
            </a:lvl1pPr>
          </a:lstStyle>
          <a:p>
            <a:fld id="{3B3BDA25-C1EA-417E-B3EA-DADBCEF36099}" type="datetimeFigureOut">
              <a:rPr lang="zh-TW" altLang="en-US" smtClean="0"/>
              <a:pPr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BA8FA13-C3D0-4A3B-8129-B5C378A25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DE6E3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FAD9C24-244F-4096-99DE-E23D90B84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DE6E3"/>
                </a:solidFill>
              </a:defRPr>
            </a:lvl1pPr>
          </a:lstStyle>
          <a:p>
            <a:fld id="{A486ECA6-E9A0-4782-B13C-C536EE9AEA8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0503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C4FA7C-DA9E-4C6F-B15C-6D52436E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605E6BE-292C-4A44-8FD6-876DF7EC74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D1CABBE-0583-41C6-9764-2C701B9F9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BDA25-C1EA-417E-B3EA-DADBCEF36099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8A9979E-E3BE-45AB-AB7C-0A5499EBB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BBF5398-D22F-4B19-9ED8-B4BFE4ED5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ECA6-E9A0-4782-B13C-C536EE9AE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5431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BA9D1702-7B41-45AC-9551-3AA7FD6A0F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1FEA407-21A5-4F6F-A519-3F8178EF42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510E1A9-7EC0-4328-8BFD-AB05A04EF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BDA25-C1EA-417E-B3EA-DADBCEF36099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01E8A89-5EF9-476E-8843-8B94FA164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D0095-A418-493F-A2EF-42F6066A3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ECA6-E9A0-4782-B13C-C536EE9AE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426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50F7C37-27DD-44F5-83FF-DB7D89160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4C326C7-EAE8-48C7-AC63-789FD532A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0C531EA-3271-42AC-84F2-3B9DF3126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BDA25-C1EA-417E-B3EA-DADBCEF36099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EA2F2BB-0D3A-4123-ABA9-0FE850DAF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E109FEE-1066-42D7-A01D-AAA004583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ECA6-E9A0-4782-B13C-C536EE9AE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3922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8EE6E0-DF80-4738-897F-EC3E7A3BB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769618E-0B52-4851-860C-4416D1F99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22415AF-0B4D-417C-85AA-47C8FE5CD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BDA25-C1EA-417E-B3EA-DADBCEF36099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2A14B90-80C6-4440-AC0B-9C6149042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96D5CF5-318A-4124-990B-9C498E78F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ECA6-E9A0-4782-B13C-C536EE9AE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4711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335385C-09FA-4AB1-9CEE-527A352C6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981AF15-8666-4935-8342-7B882F6E77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560884D-B77A-4433-8878-39F5FE7C5F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758FD86-69DC-4DFF-9388-F59653654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BDA25-C1EA-417E-B3EA-DADBCEF36099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8C86E1E-198A-4101-A521-280FF3AC9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4D44D67-7EFA-44D0-A7D4-BDBD6DB3C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ECA6-E9A0-4782-B13C-C536EE9AE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0809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D59021-7737-4DF5-A203-2C389AC8E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A3DC594-BEC0-43B7-8CAF-F6CB2E17C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9AAFBA3-F2A1-4B9D-9DF7-0489587774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D2F9339E-C0ED-4C66-AE71-C14A8C7CAB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2BA5FD8A-F8AC-4559-8D7A-C20CDEA3EF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24C03A0-B700-4ADE-810E-8259ADCCF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BDA25-C1EA-417E-B3EA-DADBCEF36099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77711C-8864-4D94-94A3-930101351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50DF31C-4801-443B-A6B1-5CDA6C251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ECA6-E9A0-4782-B13C-C536EE9AE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1934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AA59EF-BF75-41D8-A7B8-59907E66F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473FFB9-CABA-48DE-BDBB-17440807B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BDA25-C1EA-417E-B3EA-DADBCEF36099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0999068-767B-41C2-A7EC-7F7237533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F1862DE-6D58-4BA0-AE32-BB954319D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ECA6-E9A0-4782-B13C-C536EE9AE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0880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66CF3BBF-5FE4-402A-8097-F8FA94FE3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BDA25-C1EA-417E-B3EA-DADBCEF36099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955135D-F560-4D61-92B1-4824EED30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3C540AC-6BD7-429A-B633-B12B65254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ECA6-E9A0-4782-B13C-C536EE9AE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5316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887F3CB-E32A-4B17-8300-7DD0830A1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C1DD3C0-FA07-4982-AFB6-851AB9B0B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9C6A7A5-29E1-40CD-8128-3AD177BF2F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AE3E286-1E8E-4A6D-BB78-EDDD01CDF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BDA25-C1EA-417E-B3EA-DADBCEF36099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C861763-28CC-43D6-BCD6-016A92CF5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EA05B93-46C7-4375-9509-249D203A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ECA6-E9A0-4782-B13C-C536EE9AE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1200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794D66-7BA6-492C-94F3-ED6FEF2D8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8DEB472A-1406-4F1A-B6BC-B40FC27B79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E774FAB-2CF0-43FD-8E39-671E444C79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23DA5C8-AAB2-4538-BB2E-8EBA7C7D4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BDA25-C1EA-417E-B3EA-DADBCEF36099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2958975-8CEB-415D-A1AC-0C2BB4BEF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0B16164-BABC-4848-BC77-191AD553A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ECA6-E9A0-4782-B13C-C536EE9AE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255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38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FEC968E-AA52-42E4-B79B-EDA27251B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A41DC58-4E41-42E2-9DF8-54112200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F279CC3-3DF6-45E7-A16D-4B28790F6A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EDE6E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3B3BDA25-C1EA-417E-B3EA-DADBCEF36099}" type="datetimeFigureOut">
              <a:rPr lang="zh-TW" altLang="en-US" smtClean="0"/>
              <a:pPr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B80C26-F902-44CE-8512-4F955ADF4E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EDE6E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C8545CE-C0FE-47DF-A72F-E80F924120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EDE6E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A486ECA6-E9A0-4782-B13C-C536EE9AEA8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1193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EDE6E3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EDE6E3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EDE6E3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EDE6E3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EDE6E3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EDE6E3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0.png"/><Relationship Id="rId18" Type="http://schemas.openxmlformats.org/officeDocument/2006/relationships/image" Target="../media/image27.png"/><Relationship Id="rId3" Type="http://schemas.openxmlformats.org/officeDocument/2006/relationships/image" Target="../media/image12.png"/><Relationship Id="rId21" Type="http://schemas.openxmlformats.org/officeDocument/2006/relationships/image" Target="../media/image30.png"/><Relationship Id="rId7" Type="http://schemas.openxmlformats.org/officeDocument/2006/relationships/image" Target="../media/image21.png"/><Relationship Id="rId12" Type="http://schemas.openxmlformats.org/officeDocument/2006/relationships/image" Target="../media/image19.png"/><Relationship Id="rId17" Type="http://schemas.openxmlformats.org/officeDocument/2006/relationships/image" Target="../media/image26.png"/><Relationship Id="rId2" Type="http://schemas.openxmlformats.org/officeDocument/2006/relationships/hyperlink" Target="https://arxiv.org/abs/2405.16406" TargetMode="External"/><Relationship Id="rId16" Type="http://schemas.openxmlformats.org/officeDocument/2006/relationships/image" Target="../media/image25.png"/><Relationship Id="rId20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18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10" Type="http://schemas.openxmlformats.org/officeDocument/2006/relationships/image" Target="../media/image17.png"/><Relationship Id="rId19" Type="http://schemas.openxmlformats.org/officeDocument/2006/relationships/image" Target="../media/image28.png"/><Relationship Id="rId4" Type="http://schemas.openxmlformats.org/officeDocument/2006/relationships/image" Target="../media/image13.png"/><Relationship Id="rId9" Type="http://schemas.openxmlformats.org/officeDocument/2006/relationships/image" Target="../media/image16.png"/><Relationship Id="rId14" Type="http://schemas.openxmlformats.org/officeDocument/2006/relationships/image" Target="../media/image23.png"/><Relationship Id="rId22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34.png"/><Relationship Id="rId3" Type="http://schemas.openxmlformats.org/officeDocument/2006/relationships/hyperlink" Target="https://arxiv.org/abs/2402.04396" TargetMode="External"/><Relationship Id="rId7" Type="http://schemas.openxmlformats.org/officeDocument/2006/relationships/image" Target="../media/image40.png"/><Relationship Id="rId12" Type="http://schemas.openxmlformats.org/officeDocument/2006/relationships/image" Target="../media/image45.png"/><Relationship Id="rId2" Type="http://schemas.openxmlformats.org/officeDocument/2006/relationships/hyperlink" Target="https://arxiv.org/abs/2307.13304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44.png"/><Relationship Id="rId5" Type="http://schemas.openxmlformats.org/officeDocument/2006/relationships/hyperlink" Target="https://bobondemon.github.io/2026/04/27/%E6%AD%A3%E4%BA%A4-%E6%97%8B%E8%BD%89-%E7%9F%A9%E9%99%A3%E7%9A%84%E6%A2%AF%E5%BA%A6-%E4%BB%A5%E5%8F%8A-Cayley-SGD-%E7%B6%AD%E6%8C%81%E6%AD%A3%E4%BA%A4%E6%80%A7%E7%9A%84%E6%A2%AF%E5%BA%A6%E6%9B%B4%E6%96%B0%E7%AE%97%E6%B3%95/" TargetMode="External"/><Relationship Id="rId10" Type="http://schemas.openxmlformats.org/officeDocument/2006/relationships/image" Target="../media/image43.png"/><Relationship Id="rId4" Type="http://schemas.openxmlformats.org/officeDocument/2006/relationships/hyperlink" Target="https://arxiv.org/abs/2405.16406" TargetMode="External"/><Relationship Id="rId9" Type="http://schemas.openxmlformats.org/officeDocument/2006/relationships/image" Target="../media/image4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facebookresearch/SpinQuant/blob/main/train_utils/optimizer.py" TargetMode="External"/><Relationship Id="rId2" Type="http://schemas.openxmlformats.org/officeDocument/2006/relationships/hyperlink" Target="https://bobondemon.github.io/2026/04/27/%E6%AD%A3%E4%BA%A4-%E6%97%8B%E8%BD%89-%E7%9F%A9%E9%99%A3%E7%9A%84%E6%A2%AF%E5%BA%A6-%E4%BB%A5%E5%8F%8A-Cayley-SGD-%E7%B6%AD%E6%8C%81%E6%AD%A3%E4%BA%A4%E6%80%A7%E7%9A%84%E6%A2%AF%E5%BA%A6%E6%9B%B4%E6%96%B0%E7%AE%97%E6%B3%95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esearch.google/blog/turboquant-redefining-ai-efficiency-with-extreme-compression/" TargetMode="External"/><Relationship Id="rId4" Type="http://schemas.openxmlformats.org/officeDocument/2006/relationships/hyperlink" Target="https://arxiv.org/abs/2410.05265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abs/2307.13304" TargetMode="External"/><Relationship Id="rId2" Type="http://schemas.openxmlformats.org/officeDocument/2006/relationships/hyperlink" Target="https://en.wikipedia.org/wiki/Concentration_inequality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abs/2307.13304" TargetMode="External"/><Relationship Id="rId2" Type="http://schemas.openxmlformats.org/officeDocument/2006/relationships/hyperlink" Target="https://en.wikipedia.org/wiki/Concentration_inequality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arxiv.org/abs/2307.1330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38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584C88-033A-4317-BDA8-AA7CFF11D4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EDE6E3"/>
                </a:solidFill>
              </a:rPr>
              <a:t>聊聊 </a:t>
            </a:r>
            <a:r>
              <a:rPr lang="en-US" altLang="zh-TW" dirty="0" err="1">
                <a:solidFill>
                  <a:srgbClr val="EDE6E3"/>
                </a:solidFill>
              </a:rPr>
              <a:t>SpinQuant</a:t>
            </a:r>
            <a:endParaRPr lang="zh-TW" altLang="en-US" dirty="0">
              <a:solidFill>
                <a:srgbClr val="EDE6E3"/>
              </a:solidFill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5AF2643-6EFB-4253-8302-A617384441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altLang="zh-TW"/>
              <a:t>CS Chen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54870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2222482-76CC-2B48-18F0-D2971B401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SpinQuant</a:t>
            </a:r>
            <a:r>
              <a:rPr lang="zh-TW" altLang="en-US" dirty="0"/>
              <a:t> </a:t>
            </a:r>
            <a:r>
              <a:rPr lang="en-US" altLang="zh-TW" dirty="0"/>
              <a:t>Linear Layer </a:t>
            </a:r>
            <a:r>
              <a:rPr lang="zh-TW" altLang="en-US" dirty="0"/>
              <a:t>架構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9B8F3B1E-9A1B-2522-515D-5D55BBC74641}"/>
              </a:ext>
            </a:extLst>
          </p:cNvPr>
          <p:cNvSpPr/>
          <p:nvPr/>
        </p:nvSpPr>
        <p:spPr>
          <a:xfrm>
            <a:off x="8737730" y="1258346"/>
            <a:ext cx="33127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hlinkClick r:id="rId2"/>
              </a:rPr>
              <a:t>https://arxiv.org/abs/2405.16406</a:t>
            </a:r>
            <a:endParaRPr lang="en-US" altLang="zh-TW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版面配置區 2">
                <a:extLst>
                  <a:ext uri="{FF2B5EF4-FFF2-40B4-BE49-F238E27FC236}">
                    <a16:creationId xmlns:a16="http://schemas.microsoft.com/office/drawing/2014/main" id="{33FE6B61-7CC2-D7FF-6F3A-AFE3C029240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14400" y="1366213"/>
                <a:ext cx="10374313" cy="154533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rgbClr val="EDE6E3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rgbClr val="EDE6E3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rgbClr val="EDE6E3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rgbClr val="EDE6E3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rgbClr val="EDE6E3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zh-TW" altLang="en-US" sz="2000" dirty="0"/>
                  <a:t>注意到我們用改右乘表示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𝑋𝑊</m:t>
                    </m:r>
                  </m:oMath>
                </a14:m>
                <a:endParaRPr lang="en-US" altLang="zh-TW" sz="2000" i="1" dirty="0">
                  <a:latin typeface="Cambria Math" panose="02040503050406030204" pitchFamily="18" charset="0"/>
                </a:endParaRPr>
              </a:p>
              <a:p>
                <a:r>
                  <a:rPr lang="zh-TW" altLang="en-US" sz="2000" dirty="0"/>
                  <a:t>用一個 </a:t>
                </a:r>
                <a14:m>
                  <m:oMath xmlns:m="http://schemas.openxmlformats.org/officeDocument/2006/math">
                    <m:r>
                      <a:rPr lang="en-US" altLang="zh-TW" sz="200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altLang="zh-TW" sz="2000" dirty="0"/>
                  <a:t> </a:t>
                </a:r>
                <a:r>
                  <a:rPr lang="zh-TW" altLang="en-US" sz="2000" dirty="0"/>
                  <a:t>就同時讓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𝑊</m:t>
                    </m:r>
                    <m:sSup>
                      <m:sSup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zh-TW" altLang="en-US" sz="2000" dirty="0"/>
                  <a:t>和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𝑉𝑥</m:t>
                    </m:r>
                  </m:oMath>
                </a14:m>
                <a:r>
                  <a:rPr lang="en-US" altLang="zh-TW" sz="2000" dirty="0"/>
                  <a:t> </a:t>
                </a:r>
                <a:r>
                  <a:rPr lang="zh-TW" altLang="en-US" sz="2000" dirty="0"/>
                  <a:t>都好量化</a:t>
                </a:r>
                <a:r>
                  <a:rPr lang="en-US" altLang="zh-TW" sz="2000" dirty="0"/>
                  <a:t>:</a:t>
                </a:r>
                <a:r>
                  <a:rPr lang="zh-TW" altLang="en-US" sz="2000" dirty="0"/>
                  <a:t>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𝑋𝑊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𝑋𝑅</m:t>
                        </m:r>
                      </m:e>
                    </m:d>
                    <m:d>
                      <m:d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p>
                        </m:s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</m:d>
                  </m:oMath>
                </a14:m>
                <a:endParaRPr lang="zh-TW" altLang="en-US" sz="2000" dirty="0"/>
              </a:p>
            </p:txBody>
          </p:sp>
        </mc:Choice>
        <mc:Fallback xmlns="">
          <p:sp>
            <p:nvSpPr>
              <p:cNvPr id="5" name="文字版面配置區 2">
                <a:extLst>
                  <a:ext uri="{FF2B5EF4-FFF2-40B4-BE49-F238E27FC236}">
                    <a16:creationId xmlns:a16="http://schemas.microsoft.com/office/drawing/2014/main" id="{33FE6B61-7CC2-D7FF-6F3A-AFE3C02924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366213"/>
                <a:ext cx="10374313" cy="1545337"/>
              </a:xfrm>
              <a:prstGeom prst="rect">
                <a:avLst/>
              </a:prstGeom>
              <a:blipFill>
                <a:blip r:embed="rId3"/>
                <a:stretch>
                  <a:fillRect l="-529" t="-393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B04A89E2-B642-75ED-0B6F-1C4D58C16EAC}"/>
                  </a:ext>
                </a:extLst>
              </p:cNvPr>
              <p:cNvSpPr txBox="1"/>
              <p:nvPr/>
            </p:nvSpPr>
            <p:spPr>
              <a:xfrm>
                <a:off x="5282182" y="5540125"/>
                <a:ext cx="423512" cy="3657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solidFill>
                            <a:srgbClr val="AFABAB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B04A89E2-B642-75ED-0B6F-1C4D58C16E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2182" y="5540125"/>
                <a:ext cx="423512" cy="3657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A60C5F1F-40C3-F8F9-AA1E-7382D53A7132}"/>
              </a:ext>
            </a:extLst>
          </p:cNvPr>
          <p:cNvCxnSpPr/>
          <p:nvPr/>
        </p:nvCxnSpPr>
        <p:spPr>
          <a:xfrm>
            <a:off x="5137803" y="5265906"/>
            <a:ext cx="741145" cy="0"/>
          </a:xfrm>
          <a:prstGeom prst="line">
            <a:avLst/>
          </a:prstGeom>
          <a:ln w="57150">
            <a:solidFill>
              <a:srgbClr val="AF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19822324-1F8C-A960-3DDF-E842ACDF076F}"/>
              </a:ext>
            </a:extLst>
          </p:cNvPr>
          <p:cNvCxnSpPr>
            <a:stCxn id="6" idx="0"/>
          </p:cNvCxnSpPr>
          <p:nvPr/>
        </p:nvCxnSpPr>
        <p:spPr>
          <a:xfrm flipV="1">
            <a:off x="5493938" y="5265906"/>
            <a:ext cx="0" cy="274219"/>
          </a:xfrm>
          <a:prstGeom prst="straightConnector1">
            <a:avLst/>
          </a:prstGeom>
          <a:ln w="28575">
            <a:solidFill>
              <a:srgbClr val="AFAB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圓角矩形 14">
                <a:extLst>
                  <a:ext uri="{FF2B5EF4-FFF2-40B4-BE49-F238E27FC236}">
                    <a16:creationId xmlns:a16="http://schemas.microsoft.com/office/drawing/2014/main" id="{3037BC29-3731-39E1-0A75-705CFDC34EEB}"/>
                  </a:ext>
                </a:extLst>
              </p:cNvPr>
              <p:cNvSpPr/>
              <p:nvPr/>
            </p:nvSpPr>
            <p:spPr>
              <a:xfrm>
                <a:off x="5897146" y="5043895"/>
                <a:ext cx="444022" cy="444022"/>
              </a:xfrm>
              <a:prstGeom prst="roundRect">
                <a:avLst/>
              </a:prstGeom>
              <a:solidFill>
                <a:srgbClr val="D3A6D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9" name="圓角矩形 14">
                <a:extLst>
                  <a:ext uri="{FF2B5EF4-FFF2-40B4-BE49-F238E27FC236}">
                    <a16:creationId xmlns:a16="http://schemas.microsoft.com/office/drawing/2014/main" id="{3037BC29-3731-39E1-0A75-705CFDC34E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7146" y="5043895"/>
                <a:ext cx="444022" cy="444022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41C1D592-CB40-8BE1-5897-D38FFDA40B71}"/>
              </a:ext>
            </a:extLst>
          </p:cNvPr>
          <p:cNvCxnSpPr/>
          <p:nvPr/>
        </p:nvCxnSpPr>
        <p:spPr>
          <a:xfrm>
            <a:off x="6341168" y="5265906"/>
            <a:ext cx="741145" cy="0"/>
          </a:xfrm>
          <a:prstGeom prst="line">
            <a:avLst/>
          </a:prstGeom>
          <a:ln w="57150">
            <a:solidFill>
              <a:srgbClr val="D3A6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D0687DAF-65D2-309A-FCC9-9D46528BB5E6}"/>
                  </a:ext>
                </a:extLst>
              </p:cNvPr>
              <p:cNvSpPr txBox="1"/>
              <p:nvPr/>
            </p:nvSpPr>
            <p:spPr>
              <a:xfrm>
                <a:off x="6350529" y="5540125"/>
                <a:ext cx="7317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solidFill>
                            <a:srgbClr val="D3A6D3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TW" i="1">
                          <a:solidFill>
                            <a:srgbClr val="D3A6D3"/>
                          </a:solidFill>
                          <a:latin typeface="Cambria Math" panose="02040503050406030204" pitchFamily="18" charset="0"/>
                        </a:rPr>
                        <m:t>@</m:t>
                      </m:r>
                      <m:sSub>
                        <m:sSubPr>
                          <m:ctrlPr>
                            <a:rPr lang="en-US" altLang="zh-TW" i="1" smtClean="0">
                              <a:solidFill>
                                <a:srgbClr val="D3A6D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solidFill>
                                <a:srgbClr val="D3A6D3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rgbClr val="D3A6D3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D0687DAF-65D2-309A-FCC9-9D46528BB5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529" y="5540125"/>
                <a:ext cx="731784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AFD78D23-C84C-4C5E-05EC-2FADB03CB5DA}"/>
              </a:ext>
            </a:extLst>
          </p:cNvPr>
          <p:cNvCxnSpPr>
            <a:stCxn id="11" idx="0"/>
          </p:cNvCxnSpPr>
          <p:nvPr/>
        </p:nvCxnSpPr>
        <p:spPr>
          <a:xfrm flipV="1">
            <a:off x="6716421" y="5265907"/>
            <a:ext cx="0" cy="274218"/>
          </a:xfrm>
          <a:prstGeom prst="straightConnector1">
            <a:avLst/>
          </a:prstGeom>
          <a:ln w="28575">
            <a:solidFill>
              <a:srgbClr val="D3A6D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群組 12">
            <a:extLst>
              <a:ext uri="{FF2B5EF4-FFF2-40B4-BE49-F238E27FC236}">
                <a16:creationId xmlns:a16="http://schemas.microsoft.com/office/drawing/2014/main" id="{C06C8B1F-C6FC-9AC4-602B-D2E6800FAA8F}"/>
              </a:ext>
            </a:extLst>
          </p:cNvPr>
          <p:cNvGrpSpPr/>
          <p:nvPr/>
        </p:nvGrpSpPr>
        <p:grpSpPr>
          <a:xfrm>
            <a:off x="7976850" y="4921226"/>
            <a:ext cx="1280160" cy="689360"/>
            <a:chOff x="3562184" y="2210463"/>
            <a:chExt cx="1280160" cy="689360"/>
          </a:xfrm>
        </p:grpSpPr>
        <p:sp>
          <p:nvSpPr>
            <p:cNvPr id="14" name="圓角矩形 24">
              <a:extLst>
                <a:ext uri="{FF2B5EF4-FFF2-40B4-BE49-F238E27FC236}">
                  <a16:creationId xmlns:a16="http://schemas.microsoft.com/office/drawing/2014/main" id="{C0DD4AD5-F39D-EB75-6614-FD3019B8B64E}"/>
                </a:ext>
              </a:extLst>
            </p:cNvPr>
            <p:cNvSpPr/>
            <p:nvPr/>
          </p:nvSpPr>
          <p:spPr>
            <a:xfrm>
              <a:off x="3562184" y="2210463"/>
              <a:ext cx="1280160" cy="689360"/>
            </a:xfrm>
            <a:prstGeom prst="roundRect">
              <a:avLst/>
            </a:prstGeom>
            <a:solidFill>
              <a:srgbClr val="E7E6E6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grpSp>
          <p:nvGrpSpPr>
            <p:cNvPr id="15" name="群組 14">
              <a:extLst>
                <a:ext uri="{FF2B5EF4-FFF2-40B4-BE49-F238E27FC236}">
                  <a16:creationId xmlns:a16="http://schemas.microsoft.com/office/drawing/2014/main" id="{9E999DF2-17BA-CC60-5283-C501D4E99CE0}"/>
                </a:ext>
              </a:extLst>
            </p:cNvPr>
            <p:cNvGrpSpPr/>
            <p:nvPr/>
          </p:nvGrpSpPr>
          <p:grpSpPr>
            <a:xfrm>
              <a:off x="3698001" y="2347934"/>
              <a:ext cx="991610" cy="444022"/>
              <a:chOff x="3445918" y="2347934"/>
              <a:chExt cx="991610" cy="44402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圓角矩形 21">
                    <a:extLst>
                      <a:ext uri="{FF2B5EF4-FFF2-40B4-BE49-F238E27FC236}">
                        <a16:creationId xmlns:a16="http://schemas.microsoft.com/office/drawing/2014/main" id="{8F665E8B-B11F-DD2B-100A-2BCF04B0528C}"/>
                      </a:ext>
                    </a:extLst>
                  </p:cNvPr>
                  <p:cNvSpPr/>
                  <p:nvPr/>
                </p:nvSpPr>
                <p:spPr>
                  <a:xfrm>
                    <a:off x="3445918" y="2347934"/>
                    <a:ext cx="444022" cy="444022"/>
                  </a:xfrm>
                  <a:prstGeom prst="roundRect">
                    <a:avLst/>
                  </a:prstGeom>
                  <a:solidFill>
                    <a:srgbClr val="D3A6D3"/>
                  </a:solidFill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US" altLang="zh-TW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altLang="zh-TW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bSup>
                        </m:oMath>
                      </m:oMathPara>
                    </a14:m>
                    <a:endParaRPr lang="zh-TW" altLang="en-US" dirty="0"/>
                  </a:p>
                </p:txBody>
              </p:sp>
            </mc:Choice>
            <mc:Fallback xmlns="">
              <p:sp>
                <p:nvSpPr>
                  <p:cNvPr id="22" name="圓角矩形 2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45918" y="2347934"/>
                    <a:ext cx="444022" cy="444022"/>
                  </a:xfrm>
                  <a:prstGeom prst="roundRect">
                    <a:avLst/>
                  </a:prstGeom>
                  <a:blipFill>
                    <a:blip r:embed="rId7"/>
                    <a:stretch>
                      <a:fillRect l="-14103"/>
                    </a:stretch>
                  </a:blipFill>
                  <a:ln w="28575"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zh-TW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圓角矩形 22">
                    <a:extLst>
                      <a:ext uri="{FF2B5EF4-FFF2-40B4-BE49-F238E27FC236}">
                        <a16:creationId xmlns:a16="http://schemas.microsoft.com/office/drawing/2014/main" id="{3B546532-9FC3-69A0-34C2-07EA9647BEBA}"/>
                      </a:ext>
                    </a:extLst>
                  </p:cNvPr>
                  <p:cNvSpPr/>
                  <p:nvPr/>
                </p:nvSpPr>
                <p:spPr>
                  <a:xfrm>
                    <a:off x="3993506" y="2347934"/>
                    <a:ext cx="444022" cy="444022"/>
                  </a:xfrm>
                  <a:prstGeom prst="roundRect">
                    <a:avLst/>
                  </a:prstGeom>
                  <a:solidFill>
                    <a:srgbClr val="FFF2CC"/>
                  </a:solidFill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oMath>
                      </m:oMathPara>
                    </a14:m>
                    <a:endParaRPr lang="zh-TW" altLang="en-US" dirty="0"/>
                  </a:p>
                </p:txBody>
              </p:sp>
            </mc:Choice>
            <mc:Fallback xmlns="">
              <p:sp>
                <p:nvSpPr>
                  <p:cNvPr id="23" name="圓角矩形 2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93506" y="2347934"/>
                    <a:ext cx="444022" cy="444022"/>
                  </a:xfrm>
                  <a:prstGeom prst="round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  <a:ln w="28575"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zh-TW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文字方塊 17">
                <a:extLst>
                  <a:ext uri="{FF2B5EF4-FFF2-40B4-BE49-F238E27FC236}">
                    <a16:creationId xmlns:a16="http://schemas.microsoft.com/office/drawing/2014/main" id="{55CDE261-2C98-B5B2-3223-D500BAF1A60F}"/>
                  </a:ext>
                </a:extLst>
              </p:cNvPr>
              <p:cNvSpPr txBox="1"/>
              <p:nvPr/>
            </p:nvSpPr>
            <p:spPr>
              <a:xfrm>
                <a:off x="9260920" y="5540125"/>
                <a:ext cx="736716" cy="3657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solidFill>
                            <a:srgbClr val="AFABAB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TW" b="0" i="1" smtClean="0">
                          <a:solidFill>
                            <a:srgbClr val="AFABAB"/>
                          </a:solidFill>
                          <a:latin typeface="Cambria Math" panose="02040503050406030204" pitchFamily="18" charset="0"/>
                        </a:rPr>
                        <m:t>@</m:t>
                      </m:r>
                      <m:r>
                        <m:rPr>
                          <m:sty m:val="p"/>
                        </m:rPr>
                        <a:rPr lang="en-US" altLang="zh-TW" i="1">
                          <a:solidFill>
                            <a:srgbClr val="AFABAB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8" name="文字方塊 17">
                <a:extLst>
                  <a:ext uri="{FF2B5EF4-FFF2-40B4-BE49-F238E27FC236}">
                    <a16:creationId xmlns:a16="http://schemas.microsoft.com/office/drawing/2014/main" id="{55CDE261-2C98-B5B2-3223-D500BAF1A6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0920" y="5540125"/>
                <a:ext cx="736716" cy="365760"/>
              </a:xfrm>
              <a:prstGeom prst="rect">
                <a:avLst/>
              </a:prstGeom>
              <a:blipFill>
                <a:blip r:embed="rId9"/>
                <a:stretch>
                  <a:fillRect r="-82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直線接點 18">
            <a:extLst>
              <a:ext uri="{FF2B5EF4-FFF2-40B4-BE49-F238E27FC236}">
                <a16:creationId xmlns:a16="http://schemas.microsoft.com/office/drawing/2014/main" id="{66341B03-22C2-A921-3F2D-BA578FC02415}"/>
              </a:ext>
            </a:extLst>
          </p:cNvPr>
          <p:cNvCxnSpPr/>
          <p:nvPr/>
        </p:nvCxnSpPr>
        <p:spPr>
          <a:xfrm>
            <a:off x="9273143" y="5265906"/>
            <a:ext cx="741145" cy="0"/>
          </a:xfrm>
          <a:prstGeom prst="line">
            <a:avLst/>
          </a:prstGeom>
          <a:ln w="57150">
            <a:solidFill>
              <a:srgbClr val="AF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id="{9831942C-76CC-CEEE-6417-DD19DB8FF67F}"/>
              </a:ext>
            </a:extLst>
          </p:cNvPr>
          <p:cNvCxnSpPr>
            <a:stCxn id="18" idx="0"/>
          </p:cNvCxnSpPr>
          <p:nvPr/>
        </p:nvCxnSpPr>
        <p:spPr>
          <a:xfrm flipV="1">
            <a:off x="9629278" y="5265907"/>
            <a:ext cx="0" cy="274218"/>
          </a:xfrm>
          <a:prstGeom prst="straightConnector1">
            <a:avLst/>
          </a:prstGeom>
          <a:ln w="28575">
            <a:solidFill>
              <a:srgbClr val="AFAB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矩形 20">
            <a:extLst>
              <a:ext uri="{FF2B5EF4-FFF2-40B4-BE49-F238E27FC236}">
                <a16:creationId xmlns:a16="http://schemas.microsoft.com/office/drawing/2014/main" id="{5CBC664D-34BA-30EC-BFB5-20248B5DB180}"/>
              </a:ext>
            </a:extLst>
          </p:cNvPr>
          <p:cNvSpPr/>
          <p:nvPr/>
        </p:nvSpPr>
        <p:spPr>
          <a:xfrm>
            <a:off x="7086951" y="4921226"/>
            <a:ext cx="143097" cy="689360"/>
          </a:xfrm>
          <a:prstGeom prst="rect">
            <a:avLst/>
          </a:prstGeom>
          <a:pattFill prst="plaid">
            <a:fgClr>
              <a:srgbClr val="E7E6E6"/>
            </a:fgClr>
            <a:bgClr>
              <a:schemeClr val="bg1"/>
            </a:bgClr>
          </a:pattFill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D1AB957E-B1F8-FB12-A90B-E10FDEBE3AC8}"/>
              </a:ext>
            </a:extLst>
          </p:cNvPr>
          <p:cNvCxnSpPr/>
          <p:nvPr/>
        </p:nvCxnSpPr>
        <p:spPr>
          <a:xfrm>
            <a:off x="7235705" y="5265906"/>
            <a:ext cx="741145" cy="0"/>
          </a:xfrm>
          <a:prstGeom prst="line">
            <a:avLst/>
          </a:prstGeom>
          <a:ln w="57150">
            <a:solidFill>
              <a:srgbClr val="D3A6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7BEE17F5-061B-C95F-FF8D-C19395ACB295}"/>
              </a:ext>
            </a:extLst>
          </p:cNvPr>
          <p:cNvSpPr txBox="1"/>
          <p:nvPr/>
        </p:nvSpPr>
        <p:spPr>
          <a:xfrm>
            <a:off x="6631905" y="4453998"/>
            <a:ext cx="1042776" cy="4672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>
                <a:solidFill>
                  <a:srgbClr val="EDE6E3"/>
                </a:solidFill>
              </a:rPr>
              <a:t>Activation quantization</a:t>
            </a:r>
            <a:endParaRPr lang="zh-TW" altLang="en-US" sz="1200" dirty="0">
              <a:solidFill>
                <a:srgbClr val="EDE6E3"/>
              </a:solidFill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D81912F4-77CC-630D-64CE-9D32E8A82846}"/>
              </a:ext>
            </a:extLst>
          </p:cNvPr>
          <p:cNvSpPr txBox="1"/>
          <p:nvPr/>
        </p:nvSpPr>
        <p:spPr>
          <a:xfrm>
            <a:off x="8095542" y="4453998"/>
            <a:ext cx="1042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>
                <a:solidFill>
                  <a:srgbClr val="EDE6E3"/>
                </a:solidFill>
              </a:rPr>
              <a:t>Weight quantization</a:t>
            </a:r>
            <a:endParaRPr lang="zh-TW" altLang="en-US" sz="1200" dirty="0">
              <a:solidFill>
                <a:srgbClr val="EDE6E3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文字方塊 24">
                <a:extLst>
                  <a:ext uri="{FF2B5EF4-FFF2-40B4-BE49-F238E27FC236}">
                    <a16:creationId xmlns:a16="http://schemas.microsoft.com/office/drawing/2014/main" id="{6E751601-3DCF-DF48-4145-4D7EA7461B59}"/>
                  </a:ext>
                </a:extLst>
              </p:cNvPr>
              <p:cNvSpPr txBox="1"/>
              <p:nvPr/>
            </p:nvSpPr>
            <p:spPr>
              <a:xfrm>
                <a:off x="5282182" y="3015287"/>
                <a:ext cx="423512" cy="3657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solidFill>
                            <a:srgbClr val="AFABAB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25" name="文字方塊 24">
                <a:extLst>
                  <a:ext uri="{FF2B5EF4-FFF2-40B4-BE49-F238E27FC236}">
                    <a16:creationId xmlns:a16="http://schemas.microsoft.com/office/drawing/2014/main" id="{6E751601-3DCF-DF48-4145-4D7EA7461B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2182" y="3015287"/>
                <a:ext cx="423512" cy="36576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直線接點 25">
            <a:extLst>
              <a:ext uri="{FF2B5EF4-FFF2-40B4-BE49-F238E27FC236}">
                <a16:creationId xmlns:a16="http://schemas.microsoft.com/office/drawing/2014/main" id="{A444E277-9ED6-2F88-D0B7-90B5A0DD9138}"/>
              </a:ext>
            </a:extLst>
          </p:cNvPr>
          <p:cNvCxnSpPr/>
          <p:nvPr/>
        </p:nvCxnSpPr>
        <p:spPr>
          <a:xfrm>
            <a:off x="5137803" y="2741068"/>
            <a:ext cx="741145" cy="0"/>
          </a:xfrm>
          <a:prstGeom prst="line">
            <a:avLst/>
          </a:prstGeom>
          <a:ln w="57150">
            <a:solidFill>
              <a:srgbClr val="AF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單箭頭接點 26">
            <a:extLst>
              <a:ext uri="{FF2B5EF4-FFF2-40B4-BE49-F238E27FC236}">
                <a16:creationId xmlns:a16="http://schemas.microsoft.com/office/drawing/2014/main" id="{3E1418B6-8B18-23B6-9188-0BBD5DD534CD}"/>
              </a:ext>
            </a:extLst>
          </p:cNvPr>
          <p:cNvCxnSpPr>
            <a:stCxn id="25" idx="0"/>
          </p:cNvCxnSpPr>
          <p:nvPr/>
        </p:nvCxnSpPr>
        <p:spPr>
          <a:xfrm flipV="1">
            <a:off x="5493938" y="2741068"/>
            <a:ext cx="0" cy="274219"/>
          </a:xfrm>
          <a:prstGeom prst="straightConnector1">
            <a:avLst/>
          </a:prstGeom>
          <a:ln w="28575">
            <a:solidFill>
              <a:srgbClr val="AFAB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圓角矩形 39">
                <a:extLst>
                  <a:ext uri="{FF2B5EF4-FFF2-40B4-BE49-F238E27FC236}">
                    <a16:creationId xmlns:a16="http://schemas.microsoft.com/office/drawing/2014/main" id="{D6E84967-A06D-5C30-D687-CA7E5DFB553A}"/>
                  </a:ext>
                </a:extLst>
              </p:cNvPr>
              <p:cNvSpPr/>
              <p:nvPr/>
            </p:nvSpPr>
            <p:spPr>
              <a:xfrm>
                <a:off x="5879545" y="2519057"/>
                <a:ext cx="444022" cy="444022"/>
              </a:xfrm>
              <a:prstGeom prst="roundRect">
                <a:avLst/>
              </a:prstGeom>
              <a:solidFill>
                <a:srgbClr val="FFF2CC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𝑊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28" name="圓角矩形 39">
                <a:extLst>
                  <a:ext uri="{FF2B5EF4-FFF2-40B4-BE49-F238E27FC236}">
                    <a16:creationId xmlns:a16="http://schemas.microsoft.com/office/drawing/2014/main" id="{D6E84967-A06D-5C30-D687-CA7E5DFB553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9545" y="2519057"/>
                <a:ext cx="444022" cy="444022"/>
              </a:xfrm>
              <a:prstGeom prst="roundRect">
                <a:avLst/>
              </a:prstGeom>
              <a:blipFill>
                <a:blip r:embed="rId11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文字方塊 28">
                <a:extLst>
                  <a:ext uri="{FF2B5EF4-FFF2-40B4-BE49-F238E27FC236}">
                    <a16:creationId xmlns:a16="http://schemas.microsoft.com/office/drawing/2014/main" id="{6F3AC090-FE22-1346-F083-0107C05EB12F}"/>
                  </a:ext>
                </a:extLst>
              </p:cNvPr>
              <p:cNvSpPr txBox="1"/>
              <p:nvPr/>
            </p:nvSpPr>
            <p:spPr>
              <a:xfrm>
                <a:off x="6323567" y="3009009"/>
                <a:ext cx="736716" cy="3657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solidFill>
                            <a:srgbClr val="AFABAB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TW" b="0" i="1" smtClean="0">
                          <a:solidFill>
                            <a:srgbClr val="AFABAB"/>
                          </a:solidFill>
                          <a:latin typeface="Cambria Math" panose="02040503050406030204" pitchFamily="18" charset="0"/>
                        </a:rPr>
                        <m:t>@</m:t>
                      </m:r>
                      <m:r>
                        <m:rPr>
                          <m:sty m:val="p"/>
                        </m:rPr>
                        <a:rPr lang="en-US" altLang="zh-TW" i="1">
                          <a:solidFill>
                            <a:srgbClr val="AFABAB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29" name="文字方塊 28">
                <a:extLst>
                  <a:ext uri="{FF2B5EF4-FFF2-40B4-BE49-F238E27FC236}">
                    <a16:creationId xmlns:a16="http://schemas.microsoft.com/office/drawing/2014/main" id="{6F3AC090-FE22-1346-F083-0107C05EB1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3567" y="3009009"/>
                <a:ext cx="736716" cy="365760"/>
              </a:xfrm>
              <a:prstGeom prst="rect">
                <a:avLst/>
              </a:prstGeom>
              <a:blipFill>
                <a:blip r:embed="rId12"/>
                <a:stretch>
                  <a:fillRect r="-82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直線接點 29">
            <a:extLst>
              <a:ext uri="{FF2B5EF4-FFF2-40B4-BE49-F238E27FC236}">
                <a16:creationId xmlns:a16="http://schemas.microsoft.com/office/drawing/2014/main" id="{1AFBEA44-10E8-3A32-C12B-08BCD60DEC8A}"/>
              </a:ext>
            </a:extLst>
          </p:cNvPr>
          <p:cNvCxnSpPr/>
          <p:nvPr/>
        </p:nvCxnSpPr>
        <p:spPr>
          <a:xfrm>
            <a:off x="6335790" y="2734790"/>
            <a:ext cx="741145" cy="0"/>
          </a:xfrm>
          <a:prstGeom prst="line">
            <a:avLst/>
          </a:prstGeom>
          <a:ln w="57150">
            <a:solidFill>
              <a:srgbClr val="AF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單箭頭接點 30">
            <a:extLst>
              <a:ext uri="{FF2B5EF4-FFF2-40B4-BE49-F238E27FC236}">
                <a16:creationId xmlns:a16="http://schemas.microsoft.com/office/drawing/2014/main" id="{A0D7B6BD-FC59-AC2B-7AD0-5A5A0492BE11}"/>
              </a:ext>
            </a:extLst>
          </p:cNvPr>
          <p:cNvCxnSpPr>
            <a:stCxn id="29" idx="0"/>
          </p:cNvCxnSpPr>
          <p:nvPr/>
        </p:nvCxnSpPr>
        <p:spPr>
          <a:xfrm flipV="1">
            <a:off x="6691925" y="2734791"/>
            <a:ext cx="0" cy="274218"/>
          </a:xfrm>
          <a:prstGeom prst="straightConnector1">
            <a:avLst/>
          </a:prstGeom>
          <a:ln w="28575">
            <a:solidFill>
              <a:srgbClr val="AFAB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文字方塊 31">
                <a:extLst>
                  <a:ext uri="{FF2B5EF4-FFF2-40B4-BE49-F238E27FC236}">
                    <a16:creationId xmlns:a16="http://schemas.microsoft.com/office/drawing/2014/main" id="{DE87F2AB-07E4-FE65-E865-58BAC9F98E5D}"/>
                  </a:ext>
                </a:extLst>
              </p:cNvPr>
              <p:cNvSpPr txBox="1"/>
              <p:nvPr/>
            </p:nvSpPr>
            <p:spPr>
              <a:xfrm>
                <a:off x="5282182" y="4060658"/>
                <a:ext cx="423512" cy="3657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solidFill>
                            <a:srgbClr val="AFABAB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2" name="文字方塊 31">
                <a:extLst>
                  <a:ext uri="{FF2B5EF4-FFF2-40B4-BE49-F238E27FC236}">
                    <a16:creationId xmlns:a16="http://schemas.microsoft.com/office/drawing/2014/main" id="{DE87F2AB-07E4-FE65-E865-58BAC9F98E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2182" y="4060658"/>
                <a:ext cx="423512" cy="36576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直線接點 32">
            <a:extLst>
              <a:ext uri="{FF2B5EF4-FFF2-40B4-BE49-F238E27FC236}">
                <a16:creationId xmlns:a16="http://schemas.microsoft.com/office/drawing/2014/main" id="{8F104407-F720-81E8-F59E-6AEA47F9F987}"/>
              </a:ext>
            </a:extLst>
          </p:cNvPr>
          <p:cNvCxnSpPr/>
          <p:nvPr/>
        </p:nvCxnSpPr>
        <p:spPr>
          <a:xfrm>
            <a:off x="5137803" y="3786439"/>
            <a:ext cx="741145" cy="0"/>
          </a:xfrm>
          <a:prstGeom prst="line">
            <a:avLst/>
          </a:prstGeom>
          <a:ln w="57150">
            <a:solidFill>
              <a:srgbClr val="AF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單箭頭接點 33">
            <a:extLst>
              <a:ext uri="{FF2B5EF4-FFF2-40B4-BE49-F238E27FC236}">
                <a16:creationId xmlns:a16="http://schemas.microsoft.com/office/drawing/2014/main" id="{30AF5DFD-21C0-FB5F-0347-0609438117B9}"/>
              </a:ext>
            </a:extLst>
          </p:cNvPr>
          <p:cNvCxnSpPr>
            <a:stCxn id="32" idx="0"/>
          </p:cNvCxnSpPr>
          <p:nvPr/>
        </p:nvCxnSpPr>
        <p:spPr>
          <a:xfrm flipV="1">
            <a:off x="5493938" y="3786439"/>
            <a:ext cx="0" cy="274219"/>
          </a:xfrm>
          <a:prstGeom prst="straightConnector1">
            <a:avLst/>
          </a:prstGeom>
          <a:ln w="28575">
            <a:solidFill>
              <a:srgbClr val="AFAB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圓角矩形 46">
                <a:extLst>
                  <a:ext uri="{FF2B5EF4-FFF2-40B4-BE49-F238E27FC236}">
                    <a16:creationId xmlns:a16="http://schemas.microsoft.com/office/drawing/2014/main" id="{5AE23168-8993-0D45-D900-0BFED9DFCDA8}"/>
                  </a:ext>
                </a:extLst>
              </p:cNvPr>
              <p:cNvSpPr/>
              <p:nvPr/>
            </p:nvSpPr>
            <p:spPr>
              <a:xfrm>
                <a:off x="5897146" y="3564428"/>
                <a:ext cx="444022" cy="444022"/>
              </a:xfrm>
              <a:prstGeom prst="roundRect">
                <a:avLst/>
              </a:prstGeom>
              <a:solidFill>
                <a:srgbClr val="D3A6D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5" name="圓角矩形 46">
                <a:extLst>
                  <a:ext uri="{FF2B5EF4-FFF2-40B4-BE49-F238E27FC236}">
                    <a16:creationId xmlns:a16="http://schemas.microsoft.com/office/drawing/2014/main" id="{5AE23168-8993-0D45-D900-0BFED9DFCD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7146" y="3564428"/>
                <a:ext cx="444022" cy="444022"/>
              </a:xfrm>
              <a:prstGeom prst="roundRect">
                <a:avLst/>
              </a:prstGeom>
              <a:blipFill>
                <a:blip r:embed="rId14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直線接點 35">
            <a:extLst>
              <a:ext uri="{FF2B5EF4-FFF2-40B4-BE49-F238E27FC236}">
                <a16:creationId xmlns:a16="http://schemas.microsoft.com/office/drawing/2014/main" id="{371F087E-E5EA-B0ED-1A52-CB6BB4E1A7AA}"/>
              </a:ext>
            </a:extLst>
          </p:cNvPr>
          <p:cNvCxnSpPr/>
          <p:nvPr/>
        </p:nvCxnSpPr>
        <p:spPr>
          <a:xfrm>
            <a:off x="6341168" y="3786439"/>
            <a:ext cx="741145" cy="0"/>
          </a:xfrm>
          <a:prstGeom prst="line">
            <a:avLst/>
          </a:prstGeom>
          <a:ln w="57150">
            <a:solidFill>
              <a:srgbClr val="D3A6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文字方塊 36">
                <a:extLst>
                  <a:ext uri="{FF2B5EF4-FFF2-40B4-BE49-F238E27FC236}">
                    <a16:creationId xmlns:a16="http://schemas.microsoft.com/office/drawing/2014/main" id="{53999AA4-9FEA-ED02-F2C0-E5D01DF053F8}"/>
                  </a:ext>
                </a:extLst>
              </p:cNvPr>
              <p:cNvSpPr txBox="1"/>
              <p:nvPr/>
            </p:nvSpPr>
            <p:spPr>
              <a:xfrm>
                <a:off x="6350529" y="4060658"/>
                <a:ext cx="7317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solidFill>
                            <a:srgbClr val="D3A6D3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TW" i="1">
                          <a:solidFill>
                            <a:srgbClr val="D3A6D3"/>
                          </a:solidFill>
                          <a:latin typeface="Cambria Math" panose="02040503050406030204" pitchFamily="18" charset="0"/>
                        </a:rPr>
                        <m:t>@</m:t>
                      </m:r>
                      <m:sSub>
                        <m:sSubPr>
                          <m:ctrlPr>
                            <a:rPr lang="en-US" altLang="zh-TW" i="1" smtClean="0">
                              <a:solidFill>
                                <a:srgbClr val="D3A6D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solidFill>
                                <a:srgbClr val="D3A6D3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rgbClr val="D3A6D3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7" name="文字方塊 36">
                <a:extLst>
                  <a:ext uri="{FF2B5EF4-FFF2-40B4-BE49-F238E27FC236}">
                    <a16:creationId xmlns:a16="http://schemas.microsoft.com/office/drawing/2014/main" id="{53999AA4-9FEA-ED02-F2C0-E5D01DF053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529" y="4060658"/>
                <a:ext cx="731784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直線單箭頭接點 37">
            <a:extLst>
              <a:ext uri="{FF2B5EF4-FFF2-40B4-BE49-F238E27FC236}">
                <a16:creationId xmlns:a16="http://schemas.microsoft.com/office/drawing/2014/main" id="{16FF77D3-A847-913C-7739-DE6B39CEC1D6}"/>
              </a:ext>
            </a:extLst>
          </p:cNvPr>
          <p:cNvCxnSpPr>
            <a:stCxn id="37" idx="0"/>
          </p:cNvCxnSpPr>
          <p:nvPr/>
        </p:nvCxnSpPr>
        <p:spPr>
          <a:xfrm flipV="1">
            <a:off x="6716421" y="3786440"/>
            <a:ext cx="0" cy="274218"/>
          </a:xfrm>
          <a:prstGeom prst="straightConnector1">
            <a:avLst/>
          </a:prstGeom>
          <a:ln w="28575">
            <a:solidFill>
              <a:srgbClr val="D3A6D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圓角矩形 52">
                <a:extLst>
                  <a:ext uri="{FF2B5EF4-FFF2-40B4-BE49-F238E27FC236}">
                    <a16:creationId xmlns:a16="http://schemas.microsoft.com/office/drawing/2014/main" id="{BDA815E4-C347-6E9E-15C6-CA84F17A333D}"/>
                  </a:ext>
                </a:extLst>
              </p:cNvPr>
              <p:cNvSpPr/>
              <p:nvPr/>
            </p:nvSpPr>
            <p:spPr>
              <a:xfrm>
                <a:off x="7079921" y="3566952"/>
                <a:ext cx="444022" cy="444022"/>
              </a:xfrm>
              <a:prstGeom prst="roundRect">
                <a:avLst/>
              </a:prstGeom>
              <a:solidFill>
                <a:srgbClr val="D3A6D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bSup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9" name="圓角矩形 52">
                <a:extLst>
                  <a:ext uri="{FF2B5EF4-FFF2-40B4-BE49-F238E27FC236}">
                    <a16:creationId xmlns:a16="http://schemas.microsoft.com/office/drawing/2014/main" id="{BDA815E4-C347-6E9E-15C6-CA84F17A33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9921" y="3566952"/>
                <a:ext cx="444022" cy="444022"/>
              </a:xfrm>
              <a:prstGeom prst="roundRect">
                <a:avLst/>
              </a:prstGeom>
              <a:blipFill>
                <a:blip r:embed="rId16"/>
                <a:stretch>
                  <a:fillRect l="-12821"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圓角矩形 53">
                <a:extLst>
                  <a:ext uri="{FF2B5EF4-FFF2-40B4-BE49-F238E27FC236}">
                    <a16:creationId xmlns:a16="http://schemas.microsoft.com/office/drawing/2014/main" id="{579D6AA9-5357-A275-B97C-6FFBC69E8EFA}"/>
                  </a:ext>
                </a:extLst>
              </p:cNvPr>
              <p:cNvSpPr/>
              <p:nvPr/>
            </p:nvSpPr>
            <p:spPr>
              <a:xfrm>
                <a:off x="8281485" y="3566952"/>
                <a:ext cx="444022" cy="444022"/>
              </a:xfrm>
              <a:prstGeom prst="roundRect">
                <a:avLst/>
              </a:prstGeom>
              <a:solidFill>
                <a:srgbClr val="FFF2CC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𝑊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40" name="圓角矩形 53">
                <a:extLst>
                  <a:ext uri="{FF2B5EF4-FFF2-40B4-BE49-F238E27FC236}">
                    <a16:creationId xmlns:a16="http://schemas.microsoft.com/office/drawing/2014/main" id="{579D6AA9-5357-A275-B97C-6FFBC69E8E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1485" y="3566952"/>
                <a:ext cx="444022" cy="444022"/>
              </a:xfrm>
              <a:prstGeom prst="roundRect">
                <a:avLst/>
              </a:prstGeom>
              <a:blipFill>
                <a:blip r:embed="rId17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文字方塊 40">
                <a:extLst>
                  <a:ext uri="{FF2B5EF4-FFF2-40B4-BE49-F238E27FC236}">
                    <a16:creationId xmlns:a16="http://schemas.microsoft.com/office/drawing/2014/main" id="{753574D8-CD65-FCDB-FEE6-CCAC1523452B}"/>
                  </a:ext>
                </a:extLst>
              </p:cNvPr>
              <p:cNvSpPr txBox="1"/>
              <p:nvPr/>
            </p:nvSpPr>
            <p:spPr>
              <a:xfrm>
                <a:off x="7665094" y="4060658"/>
                <a:ext cx="423512" cy="3657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solidFill>
                            <a:srgbClr val="AFABAB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41" name="文字方塊 40">
                <a:extLst>
                  <a:ext uri="{FF2B5EF4-FFF2-40B4-BE49-F238E27FC236}">
                    <a16:creationId xmlns:a16="http://schemas.microsoft.com/office/drawing/2014/main" id="{753574D8-CD65-FCDB-FEE6-CCAC152345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5094" y="4060658"/>
                <a:ext cx="423512" cy="36576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直線接點 41">
            <a:extLst>
              <a:ext uri="{FF2B5EF4-FFF2-40B4-BE49-F238E27FC236}">
                <a16:creationId xmlns:a16="http://schemas.microsoft.com/office/drawing/2014/main" id="{C9EDF81C-5932-00CF-BAEB-E8A20DF96424}"/>
              </a:ext>
            </a:extLst>
          </p:cNvPr>
          <p:cNvCxnSpPr/>
          <p:nvPr/>
        </p:nvCxnSpPr>
        <p:spPr>
          <a:xfrm>
            <a:off x="7520715" y="3786439"/>
            <a:ext cx="741145" cy="0"/>
          </a:xfrm>
          <a:prstGeom prst="line">
            <a:avLst/>
          </a:prstGeom>
          <a:ln w="57150">
            <a:solidFill>
              <a:srgbClr val="AF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單箭頭接點 42">
            <a:extLst>
              <a:ext uri="{FF2B5EF4-FFF2-40B4-BE49-F238E27FC236}">
                <a16:creationId xmlns:a16="http://schemas.microsoft.com/office/drawing/2014/main" id="{BD41DBE0-25F6-C541-45E0-498A63B89F95}"/>
              </a:ext>
            </a:extLst>
          </p:cNvPr>
          <p:cNvCxnSpPr>
            <a:stCxn id="41" idx="0"/>
          </p:cNvCxnSpPr>
          <p:nvPr/>
        </p:nvCxnSpPr>
        <p:spPr>
          <a:xfrm flipV="1">
            <a:off x="7876850" y="3786439"/>
            <a:ext cx="0" cy="274219"/>
          </a:xfrm>
          <a:prstGeom prst="straightConnector1">
            <a:avLst/>
          </a:prstGeom>
          <a:ln w="28575">
            <a:solidFill>
              <a:srgbClr val="AFAB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文字方塊 43">
                <a:extLst>
                  <a:ext uri="{FF2B5EF4-FFF2-40B4-BE49-F238E27FC236}">
                    <a16:creationId xmlns:a16="http://schemas.microsoft.com/office/drawing/2014/main" id="{B5F1CD1C-EE49-8D60-DC8F-B570E5A9D15C}"/>
                  </a:ext>
                </a:extLst>
              </p:cNvPr>
              <p:cNvSpPr txBox="1"/>
              <p:nvPr/>
            </p:nvSpPr>
            <p:spPr>
              <a:xfrm>
                <a:off x="8725507" y="4060658"/>
                <a:ext cx="736716" cy="3657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solidFill>
                            <a:srgbClr val="AFABAB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TW" b="0" i="1" smtClean="0">
                          <a:solidFill>
                            <a:srgbClr val="AFABAB"/>
                          </a:solidFill>
                          <a:latin typeface="Cambria Math" panose="02040503050406030204" pitchFamily="18" charset="0"/>
                        </a:rPr>
                        <m:t>@</m:t>
                      </m:r>
                      <m:r>
                        <m:rPr>
                          <m:sty m:val="p"/>
                        </m:rPr>
                        <a:rPr lang="en-US" altLang="zh-TW" i="1">
                          <a:solidFill>
                            <a:srgbClr val="AFABAB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44" name="文字方塊 43">
                <a:extLst>
                  <a:ext uri="{FF2B5EF4-FFF2-40B4-BE49-F238E27FC236}">
                    <a16:creationId xmlns:a16="http://schemas.microsoft.com/office/drawing/2014/main" id="{B5F1CD1C-EE49-8D60-DC8F-B570E5A9D1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5507" y="4060658"/>
                <a:ext cx="736716" cy="365760"/>
              </a:xfrm>
              <a:prstGeom prst="rect">
                <a:avLst/>
              </a:prstGeom>
              <a:blipFill>
                <a:blip r:embed="rId19"/>
                <a:stretch>
                  <a:fillRect r="-826" b="-166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直線接點 44">
            <a:extLst>
              <a:ext uri="{FF2B5EF4-FFF2-40B4-BE49-F238E27FC236}">
                <a16:creationId xmlns:a16="http://schemas.microsoft.com/office/drawing/2014/main" id="{D3EBE606-089A-0C60-A909-136134B61528}"/>
              </a:ext>
            </a:extLst>
          </p:cNvPr>
          <p:cNvCxnSpPr/>
          <p:nvPr/>
        </p:nvCxnSpPr>
        <p:spPr>
          <a:xfrm>
            <a:off x="8737730" y="3786439"/>
            <a:ext cx="741145" cy="0"/>
          </a:xfrm>
          <a:prstGeom prst="line">
            <a:avLst/>
          </a:prstGeom>
          <a:ln w="57150">
            <a:solidFill>
              <a:srgbClr val="AF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單箭頭接點 45">
            <a:extLst>
              <a:ext uri="{FF2B5EF4-FFF2-40B4-BE49-F238E27FC236}">
                <a16:creationId xmlns:a16="http://schemas.microsoft.com/office/drawing/2014/main" id="{8B256469-509C-B821-245C-8CF69F791174}"/>
              </a:ext>
            </a:extLst>
          </p:cNvPr>
          <p:cNvCxnSpPr>
            <a:stCxn id="44" idx="0"/>
          </p:cNvCxnSpPr>
          <p:nvPr/>
        </p:nvCxnSpPr>
        <p:spPr>
          <a:xfrm flipV="1">
            <a:off x="9093865" y="3786440"/>
            <a:ext cx="0" cy="274218"/>
          </a:xfrm>
          <a:prstGeom prst="straightConnector1">
            <a:avLst/>
          </a:prstGeom>
          <a:ln w="28575">
            <a:solidFill>
              <a:srgbClr val="AFAB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群組 46">
            <a:extLst>
              <a:ext uri="{FF2B5EF4-FFF2-40B4-BE49-F238E27FC236}">
                <a16:creationId xmlns:a16="http://schemas.microsoft.com/office/drawing/2014/main" id="{6A2B3EA3-057A-9CE4-8EE8-2BB45DF6CD5B}"/>
              </a:ext>
            </a:extLst>
          </p:cNvPr>
          <p:cNvGrpSpPr/>
          <p:nvPr/>
        </p:nvGrpSpPr>
        <p:grpSpPr>
          <a:xfrm>
            <a:off x="926025" y="2519057"/>
            <a:ext cx="2234264" cy="531067"/>
            <a:chOff x="461868" y="1278467"/>
            <a:chExt cx="2234264" cy="531067"/>
          </a:xfrm>
        </p:grpSpPr>
        <p:sp>
          <p:nvSpPr>
            <p:cNvPr id="48" name="文字方塊 47">
              <a:extLst>
                <a:ext uri="{FF2B5EF4-FFF2-40B4-BE49-F238E27FC236}">
                  <a16:creationId xmlns:a16="http://schemas.microsoft.com/office/drawing/2014/main" id="{1C246A9B-9481-EE90-9665-EE98E57AB337}"/>
                </a:ext>
              </a:extLst>
            </p:cNvPr>
            <p:cNvSpPr txBox="1"/>
            <p:nvPr/>
          </p:nvSpPr>
          <p:spPr>
            <a:xfrm>
              <a:off x="1049762" y="1278467"/>
              <a:ext cx="75713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zh-TW" altLang="en-US" sz="1200" dirty="0">
                  <a:solidFill>
                    <a:srgbClr val="EDE6E3"/>
                  </a:solidFill>
                </a:rPr>
                <a:t>原空間</a:t>
              </a:r>
            </a:p>
          </p:txBody>
        </p:sp>
        <p:cxnSp>
          <p:nvCxnSpPr>
            <p:cNvPr id="49" name="直線接點 48">
              <a:extLst>
                <a:ext uri="{FF2B5EF4-FFF2-40B4-BE49-F238E27FC236}">
                  <a16:creationId xmlns:a16="http://schemas.microsoft.com/office/drawing/2014/main" id="{A888A314-194E-5510-7410-887295714F5C}"/>
                </a:ext>
              </a:extLst>
            </p:cNvPr>
            <p:cNvCxnSpPr/>
            <p:nvPr/>
          </p:nvCxnSpPr>
          <p:spPr>
            <a:xfrm>
              <a:off x="1789651" y="1399331"/>
              <a:ext cx="741145" cy="0"/>
            </a:xfrm>
            <a:prstGeom prst="line">
              <a:avLst/>
            </a:prstGeom>
            <a:ln w="57150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文字方塊 49">
              <a:extLst>
                <a:ext uri="{FF2B5EF4-FFF2-40B4-BE49-F238E27FC236}">
                  <a16:creationId xmlns:a16="http://schemas.microsoft.com/office/drawing/2014/main" id="{7AC1E8B1-41EE-B57A-B37F-8644B2452F49}"/>
                </a:ext>
              </a:extLst>
            </p:cNvPr>
            <p:cNvSpPr txBox="1"/>
            <p:nvPr/>
          </p:nvSpPr>
          <p:spPr>
            <a:xfrm>
              <a:off x="461868" y="1532535"/>
              <a:ext cx="13450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TW" sz="1200" dirty="0">
                  <a:solidFill>
                    <a:srgbClr val="EDE6E3"/>
                  </a:solidFill>
                </a:rPr>
                <a:t>R1 </a:t>
              </a:r>
              <a:r>
                <a:rPr lang="zh-TW" altLang="en-US" sz="1200" dirty="0">
                  <a:solidFill>
                    <a:srgbClr val="EDE6E3"/>
                  </a:solidFill>
                </a:rPr>
                <a:t>旋轉後的空間</a:t>
              </a:r>
            </a:p>
          </p:txBody>
        </p:sp>
        <p:cxnSp>
          <p:nvCxnSpPr>
            <p:cNvPr id="51" name="直線接點 50">
              <a:extLst>
                <a:ext uri="{FF2B5EF4-FFF2-40B4-BE49-F238E27FC236}">
                  <a16:creationId xmlns:a16="http://schemas.microsoft.com/office/drawing/2014/main" id="{164235AA-6F57-9F3E-B48E-38FA03294642}"/>
                </a:ext>
              </a:extLst>
            </p:cNvPr>
            <p:cNvCxnSpPr/>
            <p:nvPr/>
          </p:nvCxnSpPr>
          <p:spPr>
            <a:xfrm>
              <a:off x="1789651" y="1653399"/>
              <a:ext cx="741145" cy="0"/>
            </a:xfrm>
            <a:prstGeom prst="line">
              <a:avLst/>
            </a:prstGeom>
            <a:ln w="57150">
              <a:solidFill>
                <a:srgbClr val="D3A6D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圓角矩形 64">
              <a:extLst>
                <a:ext uri="{FF2B5EF4-FFF2-40B4-BE49-F238E27FC236}">
                  <a16:creationId xmlns:a16="http://schemas.microsoft.com/office/drawing/2014/main" id="{3A583362-F0F4-1A25-75ED-A04299CAA3C4}"/>
                </a:ext>
              </a:extLst>
            </p:cNvPr>
            <p:cNvSpPr/>
            <p:nvPr/>
          </p:nvSpPr>
          <p:spPr>
            <a:xfrm>
              <a:off x="461868" y="1278467"/>
              <a:ext cx="2234264" cy="531067"/>
            </a:xfrm>
            <a:custGeom>
              <a:avLst/>
              <a:gdLst>
                <a:gd name="csX0" fmla="*/ 0 w 2234264"/>
                <a:gd name="csY0" fmla="*/ 88513 h 531067"/>
                <a:gd name="csX1" fmla="*/ 88513 w 2234264"/>
                <a:gd name="csY1" fmla="*/ 0 h 531067"/>
                <a:gd name="csX2" fmla="*/ 561678 w 2234264"/>
                <a:gd name="csY2" fmla="*/ 0 h 531067"/>
                <a:gd name="csX3" fmla="*/ 1117132 w 2234264"/>
                <a:gd name="csY3" fmla="*/ 0 h 531067"/>
                <a:gd name="csX4" fmla="*/ 1590297 w 2234264"/>
                <a:gd name="csY4" fmla="*/ 0 h 531067"/>
                <a:gd name="csX5" fmla="*/ 2145751 w 2234264"/>
                <a:gd name="csY5" fmla="*/ 0 h 531067"/>
                <a:gd name="csX6" fmla="*/ 2234264 w 2234264"/>
                <a:gd name="csY6" fmla="*/ 88513 h 531067"/>
                <a:gd name="csX7" fmla="*/ 2234264 w 2234264"/>
                <a:gd name="csY7" fmla="*/ 442554 h 531067"/>
                <a:gd name="csX8" fmla="*/ 2145751 w 2234264"/>
                <a:gd name="csY8" fmla="*/ 531067 h 531067"/>
                <a:gd name="csX9" fmla="*/ 1693159 w 2234264"/>
                <a:gd name="csY9" fmla="*/ 531067 h 531067"/>
                <a:gd name="csX10" fmla="*/ 1158277 w 2234264"/>
                <a:gd name="csY10" fmla="*/ 531067 h 531067"/>
                <a:gd name="csX11" fmla="*/ 623395 w 2234264"/>
                <a:gd name="csY11" fmla="*/ 531067 h 531067"/>
                <a:gd name="csX12" fmla="*/ 88513 w 2234264"/>
                <a:gd name="csY12" fmla="*/ 531067 h 531067"/>
                <a:gd name="csX13" fmla="*/ 0 w 2234264"/>
                <a:gd name="csY13" fmla="*/ 442554 h 531067"/>
                <a:gd name="csX14" fmla="*/ 0 w 2234264"/>
                <a:gd name="csY14" fmla="*/ 88513 h 53106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</a:cxnLst>
              <a:rect l="l" t="t" r="r" b="b"/>
              <a:pathLst>
                <a:path w="2234264" h="531067" extrusionOk="0">
                  <a:moveTo>
                    <a:pt x="0" y="88513"/>
                  </a:moveTo>
                  <a:cubicBezTo>
                    <a:pt x="-10422" y="40472"/>
                    <a:pt x="36861" y="13299"/>
                    <a:pt x="88513" y="0"/>
                  </a:cubicBezTo>
                  <a:cubicBezTo>
                    <a:pt x="202515" y="-25985"/>
                    <a:pt x="421611" y="13226"/>
                    <a:pt x="561678" y="0"/>
                  </a:cubicBezTo>
                  <a:cubicBezTo>
                    <a:pt x="701745" y="-13226"/>
                    <a:pt x="1000312" y="52340"/>
                    <a:pt x="1117132" y="0"/>
                  </a:cubicBezTo>
                  <a:cubicBezTo>
                    <a:pt x="1233952" y="-52340"/>
                    <a:pt x="1439558" y="31044"/>
                    <a:pt x="1590297" y="0"/>
                  </a:cubicBezTo>
                  <a:cubicBezTo>
                    <a:pt x="1741036" y="-31044"/>
                    <a:pt x="2031550" y="29701"/>
                    <a:pt x="2145751" y="0"/>
                  </a:cubicBezTo>
                  <a:cubicBezTo>
                    <a:pt x="2182869" y="-2410"/>
                    <a:pt x="2235717" y="37972"/>
                    <a:pt x="2234264" y="88513"/>
                  </a:cubicBezTo>
                  <a:cubicBezTo>
                    <a:pt x="2265745" y="204514"/>
                    <a:pt x="2202333" y="286919"/>
                    <a:pt x="2234264" y="442554"/>
                  </a:cubicBezTo>
                  <a:cubicBezTo>
                    <a:pt x="2241193" y="482891"/>
                    <a:pt x="2205452" y="539071"/>
                    <a:pt x="2145751" y="531067"/>
                  </a:cubicBezTo>
                  <a:cubicBezTo>
                    <a:pt x="1930791" y="545411"/>
                    <a:pt x="1915756" y="494104"/>
                    <a:pt x="1693159" y="531067"/>
                  </a:cubicBezTo>
                  <a:cubicBezTo>
                    <a:pt x="1470562" y="568030"/>
                    <a:pt x="1384755" y="509639"/>
                    <a:pt x="1158277" y="531067"/>
                  </a:cubicBezTo>
                  <a:cubicBezTo>
                    <a:pt x="931799" y="552495"/>
                    <a:pt x="842622" y="524080"/>
                    <a:pt x="623395" y="531067"/>
                  </a:cubicBezTo>
                  <a:cubicBezTo>
                    <a:pt x="404168" y="538054"/>
                    <a:pt x="209694" y="513522"/>
                    <a:pt x="88513" y="531067"/>
                  </a:cubicBezTo>
                  <a:cubicBezTo>
                    <a:pt x="44026" y="542951"/>
                    <a:pt x="5057" y="492598"/>
                    <a:pt x="0" y="442554"/>
                  </a:cubicBezTo>
                  <a:cubicBezTo>
                    <a:pt x="-36210" y="329263"/>
                    <a:pt x="21601" y="243678"/>
                    <a:pt x="0" y="88513"/>
                  </a:cubicBezTo>
                  <a:close/>
                </a:path>
              </a:pathLst>
            </a:custGeom>
            <a:noFill/>
            <a:ln w="28575">
              <a:solidFill>
                <a:srgbClr val="EDE6E3"/>
              </a:solidFill>
              <a:extLst>
                <a:ext uri="{C807C97D-BFC1-408E-A445-0C87EB9F89A2}">
                  <ask:lineSketchStyleProps xmlns:ask="http://schemas.microsoft.com/office/drawing/2018/sketchyshapes" sd="161741825">
                    <a:prstGeom prst="round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文字方塊 52">
                <a:extLst>
                  <a:ext uri="{FF2B5EF4-FFF2-40B4-BE49-F238E27FC236}">
                    <a16:creationId xmlns:a16="http://schemas.microsoft.com/office/drawing/2014/main" id="{A0736D53-A479-D1AC-3107-6FBF69941ABC}"/>
                  </a:ext>
                </a:extLst>
              </p:cNvPr>
              <p:cNvSpPr txBox="1"/>
              <p:nvPr/>
            </p:nvSpPr>
            <p:spPr>
              <a:xfrm>
                <a:off x="3912329" y="2596290"/>
                <a:ext cx="87710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solidFill>
                            <a:srgbClr val="EDE6E3"/>
                          </a:solidFill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altLang="zh-TW" b="0" i="1" smtClean="0">
                          <a:solidFill>
                            <a:srgbClr val="EDE6E3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1" smtClean="0">
                          <a:solidFill>
                            <a:srgbClr val="EDE6E3"/>
                          </a:solidFill>
                          <a:latin typeface="Cambria Math" panose="02040503050406030204" pitchFamily="18" charset="0"/>
                        </a:rPr>
                        <m:t>𝑋𝑊</m:t>
                      </m:r>
                    </m:oMath>
                  </m:oMathPara>
                </a14:m>
                <a:endParaRPr lang="zh-TW" altLang="en-US" dirty="0">
                  <a:solidFill>
                    <a:srgbClr val="EDE6E3"/>
                  </a:solidFill>
                </a:endParaRPr>
              </a:p>
            </p:txBody>
          </p:sp>
        </mc:Choice>
        <mc:Fallback xmlns="">
          <p:sp>
            <p:nvSpPr>
              <p:cNvPr id="53" name="文字方塊 52">
                <a:extLst>
                  <a:ext uri="{FF2B5EF4-FFF2-40B4-BE49-F238E27FC236}">
                    <a16:creationId xmlns:a16="http://schemas.microsoft.com/office/drawing/2014/main" id="{A0736D53-A479-D1AC-3107-6FBF69941A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2329" y="2596290"/>
                <a:ext cx="877100" cy="276999"/>
              </a:xfrm>
              <a:prstGeom prst="rect">
                <a:avLst/>
              </a:prstGeom>
              <a:blipFill>
                <a:blip r:embed="rId20"/>
                <a:stretch>
                  <a:fillRect l="-6250" r="-4861" b="-666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文字方塊 53">
                <a:extLst>
                  <a:ext uri="{FF2B5EF4-FFF2-40B4-BE49-F238E27FC236}">
                    <a16:creationId xmlns:a16="http://schemas.microsoft.com/office/drawing/2014/main" id="{CE389E38-32A8-7BB0-69E6-7CEF792A65AE}"/>
                  </a:ext>
                </a:extLst>
              </p:cNvPr>
              <p:cNvSpPr txBox="1"/>
              <p:nvPr/>
            </p:nvSpPr>
            <p:spPr>
              <a:xfrm>
                <a:off x="3273264" y="3646549"/>
                <a:ext cx="1511632" cy="2796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solidFill>
                            <a:srgbClr val="EDE6E3"/>
                          </a:solidFill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altLang="zh-TW" b="0" i="1" smtClean="0">
                          <a:solidFill>
                            <a:srgbClr val="EDE6E3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1" smtClean="0">
                          <a:solidFill>
                            <a:srgbClr val="EDE6E3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sSub>
                        <m:sSubPr>
                          <m:ctrlPr>
                            <a:rPr lang="en-US" altLang="zh-TW" b="0" i="1" smtClean="0">
                              <a:solidFill>
                                <a:srgbClr val="EDE6E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solidFill>
                                <a:srgbClr val="EDE6E3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rgbClr val="EDE6E3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Sup>
                        <m:sSubSupPr>
                          <m:ctrlPr>
                            <a:rPr lang="en-US" altLang="zh-TW" b="0" i="1" smtClean="0">
                              <a:solidFill>
                                <a:srgbClr val="EDE6E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b="0" i="1" smtClean="0">
                              <a:solidFill>
                                <a:srgbClr val="EDE6E3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rgbClr val="EDE6E3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altLang="zh-TW" b="0" i="1" smtClean="0">
                              <a:solidFill>
                                <a:srgbClr val="EDE6E3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bSup>
                      <m:r>
                        <a:rPr lang="en-US" altLang="zh-TW" b="0" i="1" smtClean="0">
                          <a:solidFill>
                            <a:srgbClr val="EDE6E3"/>
                          </a:solidFill>
                          <a:latin typeface="Cambria Math" panose="02040503050406030204" pitchFamily="18" charset="0"/>
                        </a:rPr>
                        <m:t>𝑊</m:t>
                      </m:r>
                    </m:oMath>
                  </m:oMathPara>
                </a14:m>
                <a:endParaRPr lang="zh-TW" altLang="en-US" dirty="0">
                  <a:solidFill>
                    <a:srgbClr val="EDE6E3"/>
                  </a:solidFill>
                </a:endParaRPr>
              </a:p>
            </p:txBody>
          </p:sp>
        </mc:Choice>
        <mc:Fallback xmlns="">
          <p:sp>
            <p:nvSpPr>
              <p:cNvPr id="54" name="文字方塊 53">
                <a:extLst>
                  <a:ext uri="{FF2B5EF4-FFF2-40B4-BE49-F238E27FC236}">
                    <a16:creationId xmlns:a16="http://schemas.microsoft.com/office/drawing/2014/main" id="{CE389E38-32A8-7BB0-69E6-7CEF792A65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3264" y="3646549"/>
                <a:ext cx="1511632" cy="279628"/>
              </a:xfrm>
              <a:prstGeom prst="rect">
                <a:avLst/>
              </a:prstGeom>
              <a:blipFill>
                <a:blip r:embed="rId21"/>
                <a:stretch>
                  <a:fillRect l="-3629" r="-2823" b="-1739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文字方塊 54">
                <a:extLst>
                  <a:ext uri="{FF2B5EF4-FFF2-40B4-BE49-F238E27FC236}">
                    <a16:creationId xmlns:a16="http://schemas.microsoft.com/office/drawing/2014/main" id="{45993F4E-A096-877B-23E3-7DA20E0158A6}"/>
                  </a:ext>
                </a:extLst>
              </p:cNvPr>
              <p:cNvSpPr txBox="1"/>
              <p:nvPr/>
            </p:nvSpPr>
            <p:spPr>
              <a:xfrm>
                <a:off x="2568465" y="5140894"/>
                <a:ext cx="2219262" cy="2796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solidFill>
                            <a:srgbClr val="EDE6E3"/>
                          </a:solidFill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altLang="zh-TW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</m:t>
                      </m:r>
                      <m:r>
                        <a:rPr lang="en-US" altLang="zh-TW" b="0" i="1" smtClean="0">
                          <a:solidFill>
                            <a:srgbClr val="EDE6E3"/>
                          </a:solidFill>
                          <a:latin typeface="Cambria Math" panose="02040503050406030204" pitchFamily="18" charset="0"/>
                        </a:rPr>
                        <m:t>𝑄</m:t>
                      </m:r>
                      <m:d>
                        <m:dPr>
                          <m:ctrlPr>
                            <a:rPr lang="en-US" altLang="zh-TW" b="0" i="1" smtClean="0">
                              <a:solidFill>
                                <a:srgbClr val="EDE6E3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i="1">
                              <a:solidFill>
                                <a:srgbClr val="EDE6E3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sSub>
                            <m:sSubPr>
                              <m:ctrlPr>
                                <a:rPr lang="en-US" altLang="zh-TW" i="1">
                                  <a:solidFill>
                                    <a:srgbClr val="EDE6E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i="1">
                                  <a:solidFill>
                                    <a:srgbClr val="EDE6E3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altLang="zh-TW" i="1">
                                  <a:solidFill>
                                    <a:srgbClr val="EDE6E3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altLang="zh-TW" b="0" i="1" smtClean="0">
                          <a:solidFill>
                            <a:srgbClr val="EDE6E3"/>
                          </a:solidFill>
                          <a:latin typeface="Cambria Math" panose="02040503050406030204" pitchFamily="18" charset="0"/>
                        </a:rPr>
                        <m:t>𝑄</m:t>
                      </m:r>
                      <m:d>
                        <m:dPr>
                          <m:ctrlPr>
                            <a:rPr lang="en-US" altLang="zh-TW" b="0" i="1" smtClean="0">
                              <a:solidFill>
                                <a:srgbClr val="EDE6E3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altLang="zh-TW" i="1">
                                  <a:solidFill>
                                    <a:srgbClr val="EDE6E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i="1">
                                  <a:solidFill>
                                    <a:srgbClr val="EDE6E3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altLang="zh-TW" i="1">
                                  <a:solidFill>
                                    <a:srgbClr val="EDE6E3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altLang="zh-TW" i="1">
                                  <a:solidFill>
                                    <a:srgbClr val="EDE6E3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bSup>
                          <m:r>
                            <a:rPr lang="en-US" altLang="zh-TW" i="1">
                              <a:solidFill>
                                <a:srgbClr val="EDE6E3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</m:d>
                    </m:oMath>
                  </m:oMathPara>
                </a14:m>
                <a:endParaRPr lang="zh-TW" altLang="en-US" dirty="0">
                  <a:solidFill>
                    <a:srgbClr val="EDE6E3"/>
                  </a:solidFill>
                </a:endParaRPr>
              </a:p>
            </p:txBody>
          </p:sp>
        </mc:Choice>
        <mc:Fallback xmlns="">
          <p:sp>
            <p:nvSpPr>
              <p:cNvPr id="55" name="文字方塊 54">
                <a:extLst>
                  <a:ext uri="{FF2B5EF4-FFF2-40B4-BE49-F238E27FC236}">
                    <a16:creationId xmlns:a16="http://schemas.microsoft.com/office/drawing/2014/main" id="{45993F4E-A096-877B-23E3-7DA20E0158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8465" y="5140894"/>
                <a:ext cx="2219262" cy="279628"/>
              </a:xfrm>
              <a:prstGeom prst="rect">
                <a:avLst/>
              </a:prstGeom>
              <a:blipFill>
                <a:blip r:embed="rId22"/>
                <a:stretch>
                  <a:fillRect l="-1923" b="-3043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左大括弧 55">
            <a:extLst>
              <a:ext uri="{FF2B5EF4-FFF2-40B4-BE49-F238E27FC236}">
                <a16:creationId xmlns:a16="http://schemas.microsoft.com/office/drawing/2014/main" id="{996869DC-C33F-D448-9B58-A7A2133A5146}"/>
              </a:ext>
            </a:extLst>
          </p:cNvPr>
          <p:cNvSpPr/>
          <p:nvPr/>
        </p:nvSpPr>
        <p:spPr>
          <a:xfrm rot="16200000">
            <a:off x="3401639" y="5349674"/>
            <a:ext cx="185020" cy="461506"/>
          </a:xfrm>
          <a:prstGeom prst="leftBrace">
            <a:avLst>
              <a:gd name="adj1" fmla="val 0"/>
              <a:gd name="adj2" fmla="val 50000"/>
            </a:avLst>
          </a:prstGeom>
          <a:ln w="19050">
            <a:solidFill>
              <a:srgbClr val="5BC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7" name="左大括弧 56">
            <a:extLst>
              <a:ext uri="{FF2B5EF4-FFF2-40B4-BE49-F238E27FC236}">
                <a16:creationId xmlns:a16="http://schemas.microsoft.com/office/drawing/2014/main" id="{12041D67-5495-28A5-13C5-C2264B1F8CBB}"/>
              </a:ext>
            </a:extLst>
          </p:cNvPr>
          <p:cNvSpPr/>
          <p:nvPr/>
        </p:nvSpPr>
        <p:spPr>
          <a:xfrm rot="16200000">
            <a:off x="4270864" y="5248980"/>
            <a:ext cx="185020" cy="662894"/>
          </a:xfrm>
          <a:prstGeom prst="leftBrace">
            <a:avLst>
              <a:gd name="adj1" fmla="val 0"/>
              <a:gd name="adj2" fmla="val 50000"/>
            </a:avLst>
          </a:prstGeom>
          <a:ln w="19050">
            <a:solidFill>
              <a:srgbClr val="5BC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8" name="文字方塊 57">
            <a:extLst>
              <a:ext uri="{FF2B5EF4-FFF2-40B4-BE49-F238E27FC236}">
                <a16:creationId xmlns:a16="http://schemas.microsoft.com/office/drawing/2014/main" id="{CED7CE47-3178-F161-579F-6913AB850404}"/>
              </a:ext>
            </a:extLst>
          </p:cNvPr>
          <p:cNvSpPr txBox="1"/>
          <p:nvPr/>
        </p:nvSpPr>
        <p:spPr>
          <a:xfrm>
            <a:off x="3109883" y="5740332"/>
            <a:ext cx="7685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>
                <a:solidFill>
                  <a:srgbClr val="5BC3EB"/>
                </a:solidFill>
              </a:rPr>
              <a:t>好量化</a:t>
            </a:r>
          </a:p>
        </p:txBody>
      </p:sp>
      <p:sp>
        <p:nvSpPr>
          <p:cNvPr id="59" name="文字方塊 58">
            <a:extLst>
              <a:ext uri="{FF2B5EF4-FFF2-40B4-BE49-F238E27FC236}">
                <a16:creationId xmlns:a16="http://schemas.microsoft.com/office/drawing/2014/main" id="{5CC4C37D-3C22-DEE3-6C2B-693BE3F0BC79}"/>
              </a:ext>
            </a:extLst>
          </p:cNvPr>
          <p:cNvSpPr txBox="1"/>
          <p:nvPr/>
        </p:nvSpPr>
        <p:spPr>
          <a:xfrm>
            <a:off x="3979108" y="5740332"/>
            <a:ext cx="7685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>
                <a:solidFill>
                  <a:srgbClr val="5BC3EB"/>
                </a:solidFill>
              </a:rPr>
              <a:t>好量化</a:t>
            </a:r>
          </a:p>
        </p:txBody>
      </p:sp>
      <p:sp>
        <p:nvSpPr>
          <p:cNvPr id="60" name="左大括弧 59">
            <a:extLst>
              <a:ext uri="{FF2B5EF4-FFF2-40B4-BE49-F238E27FC236}">
                <a16:creationId xmlns:a16="http://schemas.microsoft.com/office/drawing/2014/main" id="{73CE9616-92CF-7930-2450-3AF6A070D0CB}"/>
              </a:ext>
            </a:extLst>
          </p:cNvPr>
          <p:cNvSpPr/>
          <p:nvPr/>
        </p:nvSpPr>
        <p:spPr>
          <a:xfrm rot="16200000">
            <a:off x="8553616" y="5453913"/>
            <a:ext cx="185020" cy="662894"/>
          </a:xfrm>
          <a:prstGeom prst="leftBrace">
            <a:avLst>
              <a:gd name="adj1" fmla="val 0"/>
              <a:gd name="adj2" fmla="val 50000"/>
            </a:avLst>
          </a:prstGeom>
          <a:ln w="19050">
            <a:solidFill>
              <a:srgbClr val="5BC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1" name="文字方塊 60">
            <a:extLst>
              <a:ext uri="{FF2B5EF4-FFF2-40B4-BE49-F238E27FC236}">
                <a16:creationId xmlns:a16="http://schemas.microsoft.com/office/drawing/2014/main" id="{1AF398CE-686F-605D-8DC2-5E3815611AF8}"/>
              </a:ext>
            </a:extLst>
          </p:cNvPr>
          <p:cNvSpPr txBox="1"/>
          <p:nvPr/>
        </p:nvSpPr>
        <p:spPr>
          <a:xfrm>
            <a:off x="8019108" y="5945265"/>
            <a:ext cx="12540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>
                <a:solidFill>
                  <a:srgbClr val="5BC3EB"/>
                </a:solidFill>
              </a:rPr>
              <a:t>參數融合</a:t>
            </a:r>
          </a:p>
        </p:txBody>
      </p:sp>
    </p:spTree>
    <p:extLst>
      <p:ext uri="{BB962C8B-B14F-4D97-AF65-F5344CB8AC3E}">
        <p14:creationId xmlns:p14="http://schemas.microsoft.com/office/powerpoint/2010/main" val="1509954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D2472D7-E8ED-C417-5B7B-7BAF93119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SpinQuant</a:t>
            </a:r>
            <a:r>
              <a:rPr lang="zh-TW" altLang="en-US" dirty="0"/>
              <a:t> 全架構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1F9127CF-FC76-FDB0-E062-2F5987943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42652"/>
            <a:ext cx="10515600" cy="4097358"/>
          </a:xfrm>
          <a:prstGeom prst="rect">
            <a:avLst/>
          </a:prstGeom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4E43DB5D-8A29-FB5D-24DF-46106C0A7F39}"/>
              </a:ext>
            </a:extLst>
          </p:cNvPr>
          <p:cNvSpPr/>
          <p:nvPr/>
        </p:nvSpPr>
        <p:spPr>
          <a:xfrm>
            <a:off x="2606040" y="2715768"/>
            <a:ext cx="393192" cy="411480"/>
          </a:xfrm>
          <a:custGeom>
            <a:avLst/>
            <a:gdLst>
              <a:gd name="csX0" fmla="*/ 0 w 393192"/>
              <a:gd name="csY0" fmla="*/ 0 h 411480"/>
              <a:gd name="csX1" fmla="*/ 393192 w 393192"/>
              <a:gd name="csY1" fmla="*/ 0 h 411480"/>
              <a:gd name="csX2" fmla="*/ 393192 w 393192"/>
              <a:gd name="csY2" fmla="*/ 411480 h 411480"/>
              <a:gd name="csX3" fmla="*/ 0 w 393192"/>
              <a:gd name="csY3" fmla="*/ 411480 h 411480"/>
              <a:gd name="csX4" fmla="*/ 0 w 393192"/>
              <a:gd name="csY4" fmla="*/ 0 h 41148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393192" h="411480" extrusionOk="0">
                <a:moveTo>
                  <a:pt x="0" y="0"/>
                </a:moveTo>
                <a:cubicBezTo>
                  <a:pt x="96698" y="23303"/>
                  <a:pt x="261521" y="15243"/>
                  <a:pt x="393192" y="0"/>
                </a:cubicBezTo>
                <a:cubicBezTo>
                  <a:pt x="366208" y="62418"/>
                  <a:pt x="405159" y="313118"/>
                  <a:pt x="393192" y="411480"/>
                </a:cubicBezTo>
                <a:cubicBezTo>
                  <a:pt x="237951" y="385109"/>
                  <a:pt x="47183" y="394945"/>
                  <a:pt x="0" y="411480"/>
                </a:cubicBezTo>
                <a:cubicBezTo>
                  <a:pt x="16664" y="282690"/>
                  <a:pt x="2202" y="174180"/>
                  <a:pt x="0" y="0"/>
                </a:cubicBezTo>
                <a:close/>
              </a:path>
            </a:pathLst>
          </a:custGeom>
          <a:noFill/>
          <a:ln w="28575">
            <a:solidFill>
              <a:srgbClr val="F45025"/>
            </a:solidFill>
            <a:extLst>
              <a:ext uri="{C807C97D-BFC1-408E-A445-0C87EB9F89A2}">
                <ask:lineSketchStyleProps xmlns:ask="http://schemas.microsoft.com/office/drawing/2018/sketchyshapes" sd="1649633736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8F0CB5F6-F38F-99EE-48BF-87478AA76CE3}"/>
              </a:ext>
            </a:extLst>
          </p:cNvPr>
          <p:cNvSpPr/>
          <p:nvPr/>
        </p:nvSpPr>
        <p:spPr>
          <a:xfrm>
            <a:off x="9183624" y="2715768"/>
            <a:ext cx="393192" cy="411480"/>
          </a:xfrm>
          <a:custGeom>
            <a:avLst/>
            <a:gdLst>
              <a:gd name="csX0" fmla="*/ 0 w 393192"/>
              <a:gd name="csY0" fmla="*/ 0 h 411480"/>
              <a:gd name="csX1" fmla="*/ 393192 w 393192"/>
              <a:gd name="csY1" fmla="*/ 0 h 411480"/>
              <a:gd name="csX2" fmla="*/ 393192 w 393192"/>
              <a:gd name="csY2" fmla="*/ 411480 h 411480"/>
              <a:gd name="csX3" fmla="*/ 0 w 393192"/>
              <a:gd name="csY3" fmla="*/ 411480 h 411480"/>
              <a:gd name="csX4" fmla="*/ 0 w 393192"/>
              <a:gd name="csY4" fmla="*/ 0 h 41148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393192" h="411480" extrusionOk="0">
                <a:moveTo>
                  <a:pt x="0" y="0"/>
                </a:moveTo>
                <a:cubicBezTo>
                  <a:pt x="96698" y="23303"/>
                  <a:pt x="261521" y="15243"/>
                  <a:pt x="393192" y="0"/>
                </a:cubicBezTo>
                <a:cubicBezTo>
                  <a:pt x="366208" y="62418"/>
                  <a:pt x="405159" y="313118"/>
                  <a:pt x="393192" y="411480"/>
                </a:cubicBezTo>
                <a:cubicBezTo>
                  <a:pt x="237951" y="385109"/>
                  <a:pt x="47183" y="394945"/>
                  <a:pt x="0" y="411480"/>
                </a:cubicBezTo>
                <a:cubicBezTo>
                  <a:pt x="16664" y="282690"/>
                  <a:pt x="2202" y="174180"/>
                  <a:pt x="0" y="0"/>
                </a:cubicBezTo>
                <a:close/>
              </a:path>
            </a:pathLst>
          </a:custGeom>
          <a:noFill/>
          <a:ln w="28575">
            <a:solidFill>
              <a:srgbClr val="F45025"/>
            </a:solidFill>
            <a:extLst>
              <a:ext uri="{C807C97D-BFC1-408E-A445-0C87EB9F89A2}">
                <ask:lineSketchStyleProps xmlns:ask="http://schemas.microsoft.com/office/drawing/2018/sketchyshapes" sd="1649633736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484032BD-25F8-FF3D-4FE0-3B5DFF516904}"/>
              </a:ext>
            </a:extLst>
          </p:cNvPr>
          <p:cNvSpPr txBox="1"/>
          <p:nvPr/>
        </p:nvSpPr>
        <p:spPr>
          <a:xfrm>
            <a:off x="4937760" y="1471232"/>
            <a:ext cx="2075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>
                <a:solidFill>
                  <a:srgbClr val="F4502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(1) </a:t>
            </a:r>
            <a:r>
              <a:rPr lang="zh-TW" altLang="en-US" dirty="0">
                <a:solidFill>
                  <a:srgbClr val="F4502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頭尾各做一次正交矩陣乘法即可</a:t>
            </a:r>
          </a:p>
        </p:txBody>
      </p:sp>
      <p:cxnSp>
        <p:nvCxnSpPr>
          <p:cNvPr id="12" name="接點: 弧形 11">
            <a:extLst>
              <a:ext uri="{FF2B5EF4-FFF2-40B4-BE49-F238E27FC236}">
                <a16:creationId xmlns:a16="http://schemas.microsoft.com/office/drawing/2014/main" id="{22F58A9D-6AB4-4157-70A6-8ADF2F798F69}"/>
              </a:ext>
            </a:extLst>
          </p:cNvPr>
          <p:cNvCxnSpPr>
            <a:stCxn id="10" idx="1"/>
            <a:endCxn id="8" idx="0"/>
          </p:cNvCxnSpPr>
          <p:nvPr/>
        </p:nvCxnSpPr>
        <p:spPr>
          <a:xfrm rot="10800000" flipV="1">
            <a:off x="2802636" y="1794398"/>
            <a:ext cx="2135124" cy="921370"/>
          </a:xfrm>
          <a:prstGeom prst="curvedConnector2">
            <a:avLst/>
          </a:prstGeom>
          <a:ln w="19050">
            <a:solidFill>
              <a:srgbClr val="F45025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接點: 弧形 12">
            <a:extLst>
              <a:ext uri="{FF2B5EF4-FFF2-40B4-BE49-F238E27FC236}">
                <a16:creationId xmlns:a16="http://schemas.microsoft.com/office/drawing/2014/main" id="{10A2AC7B-194B-DE98-0646-67BE898C44BA}"/>
              </a:ext>
            </a:extLst>
          </p:cNvPr>
          <p:cNvCxnSpPr>
            <a:cxnSpLocks/>
            <a:stCxn id="10" idx="3"/>
            <a:endCxn id="9" idx="0"/>
          </p:cNvCxnSpPr>
          <p:nvPr/>
        </p:nvCxnSpPr>
        <p:spPr>
          <a:xfrm>
            <a:off x="7013448" y="1794398"/>
            <a:ext cx="2366772" cy="921370"/>
          </a:xfrm>
          <a:prstGeom prst="curvedConnector2">
            <a:avLst/>
          </a:prstGeom>
          <a:ln w="19050">
            <a:solidFill>
              <a:srgbClr val="F45025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847299A5-D7EF-B0EB-44FE-91665D740556}"/>
              </a:ext>
            </a:extLst>
          </p:cNvPr>
          <p:cNvSpPr/>
          <p:nvPr/>
        </p:nvSpPr>
        <p:spPr>
          <a:xfrm>
            <a:off x="3227832" y="4303860"/>
            <a:ext cx="393192" cy="1109387"/>
          </a:xfrm>
          <a:custGeom>
            <a:avLst/>
            <a:gdLst>
              <a:gd name="csX0" fmla="*/ 0 w 393192"/>
              <a:gd name="csY0" fmla="*/ 0 h 1109387"/>
              <a:gd name="csX1" fmla="*/ 393192 w 393192"/>
              <a:gd name="csY1" fmla="*/ 0 h 1109387"/>
              <a:gd name="csX2" fmla="*/ 393192 w 393192"/>
              <a:gd name="csY2" fmla="*/ 1109387 h 1109387"/>
              <a:gd name="csX3" fmla="*/ 0 w 393192"/>
              <a:gd name="csY3" fmla="*/ 1109387 h 1109387"/>
              <a:gd name="csX4" fmla="*/ 0 w 393192"/>
              <a:gd name="csY4" fmla="*/ 0 h 110938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393192" h="1109387" extrusionOk="0">
                <a:moveTo>
                  <a:pt x="0" y="0"/>
                </a:moveTo>
                <a:cubicBezTo>
                  <a:pt x="96698" y="23303"/>
                  <a:pt x="261521" y="15243"/>
                  <a:pt x="393192" y="0"/>
                </a:cubicBezTo>
                <a:cubicBezTo>
                  <a:pt x="467802" y="447808"/>
                  <a:pt x="343134" y="737077"/>
                  <a:pt x="393192" y="1109387"/>
                </a:cubicBezTo>
                <a:cubicBezTo>
                  <a:pt x="237951" y="1083016"/>
                  <a:pt x="47183" y="1092852"/>
                  <a:pt x="0" y="1109387"/>
                </a:cubicBezTo>
                <a:cubicBezTo>
                  <a:pt x="84436" y="889657"/>
                  <a:pt x="53613" y="240114"/>
                  <a:pt x="0" y="0"/>
                </a:cubicBezTo>
                <a:close/>
              </a:path>
            </a:pathLst>
          </a:custGeom>
          <a:noFill/>
          <a:ln w="28575">
            <a:solidFill>
              <a:srgbClr val="F45025"/>
            </a:solidFill>
            <a:extLst>
              <a:ext uri="{C807C97D-BFC1-408E-A445-0C87EB9F89A2}">
                <ask:lineSketchStyleProps xmlns:ask="http://schemas.microsoft.com/office/drawing/2018/sketchyshapes" sd="1649633736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72E0BD89-2320-4B9C-3F6A-EE7E99608562}"/>
              </a:ext>
            </a:extLst>
          </p:cNvPr>
          <p:cNvSpPr txBox="1"/>
          <p:nvPr/>
        </p:nvSpPr>
        <p:spPr>
          <a:xfrm>
            <a:off x="3621024" y="5063602"/>
            <a:ext cx="2135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F4502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(2) KV cache </a:t>
            </a:r>
            <a:r>
              <a:rPr lang="zh-TW" altLang="en-US" dirty="0">
                <a:solidFill>
                  <a:srgbClr val="F4502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量化</a:t>
            </a:r>
            <a:endParaRPr lang="en-US" altLang="zh-TW" dirty="0">
              <a:solidFill>
                <a:srgbClr val="F4502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BA63AC54-F40A-B90B-9D01-C8EFD086D26E}"/>
              </a:ext>
            </a:extLst>
          </p:cNvPr>
          <p:cNvSpPr/>
          <p:nvPr/>
        </p:nvSpPr>
        <p:spPr>
          <a:xfrm>
            <a:off x="2807208" y="3759010"/>
            <a:ext cx="594360" cy="1109387"/>
          </a:xfrm>
          <a:custGeom>
            <a:avLst/>
            <a:gdLst>
              <a:gd name="csX0" fmla="*/ 0 w 594360"/>
              <a:gd name="csY0" fmla="*/ 0 h 1109387"/>
              <a:gd name="csX1" fmla="*/ 594360 w 594360"/>
              <a:gd name="csY1" fmla="*/ 0 h 1109387"/>
              <a:gd name="csX2" fmla="*/ 594360 w 594360"/>
              <a:gd name="csY2" fmla="*/ 1109387 h 1109387"/>
              <a:gd name="csX3" fmla="*/ 0 w 594360"/>
              <a:gd name="csY3" fmla="*/ 1109387 h 1109387"/>
              <a:gd name="csX4" fmla="*/ 0 w 594360"/>
              <a:gd name="csY4" fmla="*/ 0 h 110938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594360" h="1109387" extrusionOk="0">
                <a:moveTo>
                  <a:pt x="0" y="0"/>
                </a:moveTo>
                <a:cubicBezTo>
                  <a:pt x="127599" y="31532"/>
                  <a:pt x="405804" y="-11092"/>
                  <a:pt x="594360" y="0"/>
                </a:cubicBezTo>
                <a:cubicBezTo>
                  <a:pt x="668970" y="447808"/>
                  <a:pt x="544302" y="737077"/>
                  <a:pt x="594360" y="1109387"/>
                </a:cubicBezTo>
                <a:cubicBezTo>
                  <a:pt x="328428" y="1066557"/>
                  <a:pt x="283510" y="1078039"/>
                  <a:pt x="0" y="1109387"/>
                </a:cubicBezTo>
                <a:cubicBezTo>
                  <a:pt x="84436" y="889657"/>
                  <a:pt x="53613" y="240114"/>
                  <a:pt x="0" y="0"/>
                </a:cubicBezTo>
                <a:close/>
              </a:path>
            </a:pathLst>
          </a:custGeom>
          <a:noFill/>
          <a:ln w="28575">
            <a:solidFill>
              <a:srgbClr val="F45025"/>
            </a:solidFill>
            <a:extLst>
              <a:ext uri="{C807C97D-BFC1-408E-A445-0C87EB9F89A2}">
                <ask:lineSketchStyleProps xmlns:ask="http://schemas.microsoft.com/office/drawing/2018/sketchyshapes" sd="1649633736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30C6F68-D662-8061-A244-FC83C12D5136}"/>
              </a:ext>
            </a:extLst>
          </p:cNvPr>
          <p:cNvSpPr txBox="1"/>
          <p:nvPr/>
        </p:nvSpPr>
        <p:spPr>
          <a:xfrm>
            <a:off x="3424428" y="3687318"/>
            <a:ext cx="2135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F4502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 </a:t>
            </a:r>
            <a:r>
              <a:rPr lang="zh-TW" altLang="en-US" dirty="0">
                <a:solidFill>
                  <a:srgbClr val="F4502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動態 </a:t>
            </a:r>
            <a:r>
              <a:rPr lang="en-US" altLang="zh-TW" dirty="0">
                <a:solidFill>
                  <a:srgbClr val="F4502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RHT </a:t>
            </a:r>
            <a:r>
              <a:rPr lang="zh-TW" altLang="en-US" dirty="0">
                <a:solidFill>
                  <a:srgbClr val="F4502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量化</a:t>
            </a:r>
            <a:endParaRPr lang="en-US" altLang="zh-TW" dirty="0">
              <a:solidFill>
                <a:srgbClr val="F4502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07537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24669-94FF-B912-98BB-81A83D438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SpinQuant</a:t>
            </a:r>
            <a:r>
              <a:rPr lang="en-US" altLang="zh-TW" dirty="0"/>
              <a:t> Rotation Matrix </a:t>
            </a:r>
            <a:r>
              <a:rPr lang="zh-TW" altLang="en-US" dirty="0"/>
              <a:t>選擇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版面配置區 2">
                <a:extLst>
                  <a:ext uri="{FF2B5EF4-FFF2-40B4-BE49-F238E27FC236}">
                    <a16:creationId xmlns:a16="http://schemas.microsoft.com/office/drawing/2014/main" id="{DC7592E6-C1EB-337F-9F21-16E47754102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14400" y="3808050"/>
                <a:ext cx="10374313" cy="274379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rgbClr val="EDE6E3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rgbClr val="EDE6E3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rgbClr val="EDE6E3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rgbClr val="EDE6E3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rgbClr val="EDE6E3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zh-TW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zh-TW" altLang="en-US" dirty="0"/>
                  <a:t> 的選擇</a:t>
                </a:r>
                <a:r>
                  <a:rPr lang="en-US" altLang="zh-TW" dirty="0"/>
                  <a:t>:</a:t>
                </a:r>
              </a:p>
              <a:p>
                <a:pPr marL="990600" lvl="1" indent="-457200">
                  <a:buFont typeface="+mj-lt"/>
                  <a:buAutoNum type="arabicPeriod"/>
                </a:pPr>
                <a:r>
                  <a:rPr lang="zh-TW" altLang="en-US" dirty="0"/>
                  <a:t>全隨機正交矩陣</a:t>
                </a:r>
                <a:r>
                  <a:rPr lang="en-US" altLang="zh-TW" dirty="0"/>
                  <a:t>: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dim </a:t>
                </a:r>
                <a:r>
                  <a:rPr lang="zh-TW" altLang="en-US" dirty="0"/>
                  <a:t>一大的話</a:t>
                </a:r>
                <a:r>
                  <a:rPr lang="en-US" altLang="zh-TW" dirty="0"/>
                  <a:t>, </a:t>
                </a:r>
                <a:r>
                  <a:rPr lang="zh-TW" altLang="en-US" dirty="0"/>
                  <a:t>矩陣相乘 </a:t>
                </a:r>
                <a:r>
                  <a:rPr lang="en-US" altLang="zh-TW" dirty="0"/>
                  <a:t>cost </a:t>
                </a:r>
                <a:r>
                  <a:rPr lang="zh-TW" altLang="en-US" dirty="0"/>
                  <a:t>高</a:t>
                </a:r>
                <a:r>
                  <a:rPr lang="en-US" altLang="zh-TW" dirty="0"/>
                  <a:t>. (</a:t>
                </a:r>
                <a:r>
                  <a:rPr lang="en-US" altLang="zh-TW" dirty="0">
                    <a:hlinkClick r:id="rId2"/>
                  </a:rPr>
                  <a:t>QuIP</a:t>
                </a:r>
                <a:r>
                  <a:rPr lang="en-US" altLang="zh-TW" dirty="0"/>
                  <a:t> </a:t>
                </a:r>
                <a:r>
                  <a:rPr lang="zh-TW" altLang="en-US" dirty="0"/>
                  <a:t>論文有提一個解法</a:t>
                </a:r>
                <a:r>
                  <a:rPr lang="en-US" altLang="zh-TW" dirty="0"/>
                  <a:t>, </a:t>
                </a:r>
                <a:r>
                  <a:rPr lang="zh-TW" altLang="en-US" dirty="0"/>
                  <a:t>這裡步展開</a:t>
                </a:r>
                <a:r>
                  <a:rPr lang="en-US" altLang="zh-TW" dirty="0"/>
                  <a:t>)</a:t>
                </a:r>
              </a:p>
              <a:p>
                <a:pPr marL="990600" lvl="1" indent="-457200">
                  <a:buFont typeface="+mj-lt"/>
                  <a:buAutoNum type="arabicPeriod"/>
                </a:pPr>
                <a:r>
                  <a:rPr lang="zh-TW" altLang="en-US" dirty="0"/>
                  <a:t>隨機</a:t>
                </a:r>
                <a:r>
                  <a:rPr lang="en-US" altLang="zh-TW" dirty="0"/>
                  <a:t> Hadamard Transform, (RHT): RHT </a:t>
                </a:r>
                <a:r>
                  <a:rPr lang="zh-TW" altLang="en-US" dirty="0"/>
                  <a:t>仍是正交矩陣</a:t>
                </a:r>
                <a:r>
                  <a:rPr lang="en-US" altLang="zh-TW" dirty="0"/>
                  <a:t>, </a:t>
                </a:r>
                <a:r>
                  <a:rPr lang="zh-TW" altLang="en-US" dirty="0"/>
                  <a:t>且元素只有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 smtClean="0">
                            <a:latin typeface="Cambria Math" panose="02040503050406030204" pitchFamily="18" charset="0"/>
                          </a:rPr>
                          <m:t>1,−1</m:t>
                        </m:r>
                      </m:e>
                    </m:d>
                  </m:oMath>
                </a14:m>
                <a:r>
                  <a:rPr lang="en-US" altLang="zh-TW" dirty="0"/>
                  <a:t>, </a:t>
                </a:r>
                <a:r>
                  <a:rPr lang="zh-TW" altLang="en-US" dirty="0"/>
                  <a:t>所以不用浮點乘法運算 </a:t>
                </a:r>
                <a:r>
                  <a:rPr lang="en-US" altLang="zh-TW" dirty="0"/>
                  <a:t>(</a:t>
                </a:r>
                <a:r>
                  <a:rPr lang="en-US" altLang="zh-TW" dirty="0">
                    <a:hlinkClick r:id="rId3"/>
                  </a:rPr>
                  <a:t>QuIP#</a:t>
                </a:r>
                <a:r>
                  <a:rPr lang="en-US" altLang="zh-TW" dirty="0"/>
                  <a:t> </a:t>
                </a:r>
                <a:r>
                  <a:rPr lang="zh-TW" altLang="en-US" dirty="0"/>
                  <a:t>論文</a:t>
                </a:r>
                <a:r>
                  <a:rPr lang="en-US" altLang="zh-TW" dirty="0"/>
                  <a:t>)</a:t>
                </a:r>
              </a:p>
              <a:p>
                <a:pPr marL="990600" lvl="1" indent="-457200">
                  <a:buFont typeface="+mj-lt"/>
                  <a:buAutoNum type="arabicPeriod"/>
                </a:pPr>
                <a:r>
                  <a:rPr lang="en-US" altLang="zh-TW" dirty="0">
                    <a:hlinkClick r:id="rId4"/>
                  </a:rPr>
                  <a:t>SpinQuant</a:t>
                </a:r>
                <a:r>
                  <a:rPr lang="en-US" altLang="zh-TW" dirty="0"/>
                  <a:t> </a:t>
                </a:r>
                <a:r>
                  <a:rPr lang="zh-TW" altLang="en-US" dirty="0"/>
                  <a:t>提出</a:t>
                </a:r>
                <a:r>
                  <a:rPr lang="zh-TW" altLang="en-US" b="1" dirty="0"/>
                  <a:t>直接用學的</a:t>
                </a:r>
                <a:r>
                  <a:rPr lang="en-US" altLang="zh-TW" dirty="0"/>
                  <a:t>: </a:t>
                </a:r>
                <a:r>
                  <a:rPr lang="zh-TW" altLang="en-US" dirty="0"/>
                  <a:t>難點在於 </a:t>
                </a:r>
                <a:r>
                  <a:rPr lang="en-US" altLang="zh-TW" dirty="0"/>
                  <a:t>SGD </a:t>
                </a:r>
                <a:r>
                  <a:rPr lang="zh-TW" altLang="en-US" dirty="0"/>
                  <a:t>怎麼保證更新後仍</a:t>
                </a:r>
                <a:r>
                  <a:rPr lang="en-US" altLang="zh-TW" dirty="0"/>
                  <a:t>”</a:t>
                </a:r>
                <a:r>
                  <a:rPr lang="zh-TW" altLang="en-US" dirty="0"/>
                  <a:t>正交</a:t>
                </a:r>
                <a:r>
                  <a:rPr lang="en-US" altLang="zh-TW" dirty="0"/>
                  <a:t>”?</a:t>
                </a:r>
                <a:r>
                  <a:rPr lang="zh-TW" altLang="en-US" dirty="0"/>
                  <a:t> 使用 </a:t>
                </a:r>
                <a:r>
                  <a:rPr lang="en-US" altLang="zh-TW" dirty="0">
                    <a:hlinkClick r:id="rId5"/>
                  </a:rPr>
                  <a:t>Cayley SGD</a:t>
                </a:r>
                <a:r>
                  <a:rPr lang="en-US" altLang="zh-TW" dirty="0"/>
                  <a:t> </a:t>
                </a:r>
                <a:r>
                  <a:rPr lang="zh-TW" altLang="en-US" dirty="0"/>
                  <a:t>方法</a:t>
                </a:r>
                <a:r>
                  <a:rPr lang="en-US" altLang="zh-TW" dirty="0"/>
                  <a:t>. PS: </a:t>
                </a:r>
                <a:r>
                  <a:rPr lang="zh-TW" altLang="en-US" dirty="0"/>
                  <a:t>量化 </a:t>
                </a:r>
                <a:r>
                  <a:rPr lang="en-US" altLang="zh-TW" dirty="0"/>
                  <a:t>OP </a:t>
                </a:r>
                <a:r>
                  <a:rPr lang="zh-TW" altLang="en-US" dirty="0"/>
                  <a:t>使用 </a:t>
                </a:r>
                <a:r>
                  <a:rPr lang="en-US" altLang="zh-TW" dirty="0"/>
                  <a:t>STE </a:t>
                </a:r>
                <a:r>
                  <a:rPr lang="zh-TW" altLang="en-US" dirty="0"/>
                  <a:t>技巧</a:t>
                </a:r>
                <a:r>
                  <a:rPr lang="en-US" altLang="zh-TW" dirty="0"/>
                  <a:t>.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4" name="文字版面配置區 2">
                <a:extLst>
                  <a:ext uri="{FF2B5EF4-FFF2-40B4-BE49-F238E27FC236}">
                    <a16:creationId xmlns:a16="http://schemas.microsoft.com/office/drawing/2014/main" id="{DC7592E6-C1EB-337F-9F21-16E4775410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3808050"/>
                <a:ext cx="10374313" cy="2743795"/>
              </a:xfrm>
              <a:prstGeom prst="rect">
                <a:avLst/>
              </a:prstGeom>
              <a:blipFill>
                <a:blip r:embed="rId6"/>
                <a:stretch>
                  <a:fillRect t="-3778" b="-155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群組 4">
            <a:extLst>
              <a:ext uri="{FF2B5EF4-FFF2-40B4-BE49-F238E27FC236}">
                <a16:creationId xmlns:a16="http://schemas.microsoft.com/office/drawing/2014/main" id="{0EDAFD75-20BB-03E5-75B8-D04467D970FA}"/>
              </a:ext>
            </a:extLst>
          </p:cNvPr>
          <p:cNvGrpSpPr/>
          <p:nvPr/>
        </p:nvGrpSpPr>
        <p:grpSpPr>
          <a:xfrm>
            <a:off x="914400" y="1690688"/>
            <a:ext cx="4876485" cy="1799044"/>
            <a:chOff x="3062115" y="1499615"/>
            <a:chExt cx="4876485" cy="179904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文字方塊 5">
                  <a:extLst>
                    <a:ext uri="{FF2B5EF4-FFF2-40B4-BE49-F238E27FC236}">
                      <a16:creationId xmlns:a16="http://schemas.microsoft.com/office/drawing/2014/main" id="{4A6D9610-9640-BD8C-CB76-1A0A2B1FD900}"/>
                    </a:ext>
                  </a:extLst>
                </p:cNvPr>
                <p:cNvSpPr txBox="1"/>
                <p:nvPr/>
              </p:nvSpPr>
              <p:spPr>
                <a:xfrm>
                  <a:off x="3206494" y="2585742"/>
                  <a:ext cx="423512" cy="3657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TW" b="0" i="1" smtClean="0">
                            <a:solidFill>
                              <a:srgbClr val="AFABAB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oMath>
                    </m:oMathPara>
                  </a14:m>
                  <a:endParaRPr lang="zh-TW" altLang="en-US" dirty="0"/>
                </a:p>
              </p:txBody>
            </p:sp>
          </mc:Choice>
          <mc:Fallback xmlns="">
            <p:sp>
              <p:nvSpPr>
                <p:cNvPr id="4" name="文字方塊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06494" y="2585742"/>
                  <a:ext cx="423512" cy="36576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直線接點 6">
              <a:extLst>
                <a:ext uri="{FF2B5EF4-FFF2-40B4-BE49-F238E27FC236}">
                  <a16:creationId xmlns:a16="http://schemas.microsoft.com/office/drawing/2014/main" id="{3F431F66-DE79-9560-AF45-2B576F3FC586}"/>
                </a:ext>
              </a:extLst>
            </p:cNvPr>
            <p:cNvCxnSpPr/>
            <p:nvPr/>
          </p:nvCxnSpPr>
          <p:spPr>
            <a:xfrm>
              <a:off x="3062115" y="2311523"/>
              <a:ext cx="741145" cy="0"/>
            </a:xfrm>
            <a:prstGeom prst="line">
              <a:avLst/>
            </a:prstGeom>
            <a:ln w="57150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單箭頭接點 7">
              <a:extLst>
                <a:ext uri="{FF2B5EF4-FFF2-40B4-BE49-F238E27FC236}">
                  <a16:creationId xmlns:a16="http://schemas.microsoft.com/office/drawing/2014/main" id="{F1D0F5CD-14FE-C572-3B44-60DA4DA05799}"/>
                </a:ext>
              </a:extLst>
            </p:cNvPr>
            <p:cNvCxnSpPr>
              <a:stCxn id="6" idx="0"/>
            </p:cNvCxnSpPr>
            <p:nvPr/>
          </p:nvCxnSpPr>
          <p:spPr>
            <a:xfrm flipV="1">
              <a:off x="3418250" y="2311523"/>
              <a:ext cx="0" cy="274219"/>
            </a:xfrm>
            <a:prstGeom prst="straightConnector1">
              <a:avLst/>
            </a:prstGeom>
            <a:ln w="28575">
              <a:solidFill>
                <a:srgbClr val="AFABAB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圓角矩形 6">
                  <a:extLst>
                    <a:ext uri="{FF2B5EF4-FFF2-40B4-BE49-F238E27FC236}">
                      <a16:creationId xmlns:a16="http://schemas.microsoft.com/office/drawing/2014/main" id="{0A3E88F5-DC83-FE41-C5BF-FC3C46C40B94}"/>
                    </a:ext>
                  </a:extLst>
                </p:cNvPr>
                <p:cNvSpPr/>
                <p:nvPr/>
              </p:nvSpPr>
              <p:spPr>
                <a:xfrm>
                  <a:off x="3821458" y="2089512"/>
                  <a:ext cx="444022" cy="444022"/>
                </a:xfrm>
                <a:prstGeom prst="roundRect">
                  <a:avLst/>
                </a:prstGeom>
                <a:solidFill>
                  <a:srgbClr val="D3A6D3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TW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zh-TW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zh-TW" altLang="en-US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圓角矩形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21458" y="2089512"/>
                  <a:ext cx="444022" cy="444022"/>
                </a:xfrm>
                <a:prstGeom prst="roundRect">
                  <a:avLst/>
                </a:prstGeom>
                <a:blipFill>
                  <a:blip r:embed="rId8"/>
                  <a:stretch>
                    <a:fillRect l="-2597"/>
                  </a:stretch>
                </a:blipFill>
                <a:ln w="28575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" name="直線接點 9">
              <a:extLst>
                <a:ext uri="{FF2B5EF4-FFF2-40B4-BE49-F238E27FC236}">
                  <a16:creationId xmlns:a16="http://schemas.microsoft.com/office/drawing/2014/main" id="{4502B716-AC60-F1F4-2ECB-826F7B4195D0}"/>
                </a:ext>
              </a:extLst>
            </p:cNvPr>
            <p:cNvCxnSpPr/>
            <p:nvPr/>
          </p:nvCxnSpPr>
          <p:spPr>
            <a:xfrm>
              <a:off x="4265480" y="2311523"/>
              <a:ext cx="741145" cy="0"/>
            </a:xfrm>
            <a:prstGeom prst="line">
              <a:avLst/>
            </a:prstGeom>
            <a:ln w="57150">
              <a:solidFill>
                <a:srgbClr val="D3A6D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文字方塊 10">
                  <a:extLst>
                    <a:ext uri="{FF2B5EF4-FFF2-40B4-BE49-F238E27FC236}">
                      <a16:creationId xmlns:a16="http://schemas.microsoft.com/office/drawing/2014/main" id="{139370E0-50FB-90BA-DE40-4C2AE2E02626}"/>
                    </a:ext>
                  </a:extLst>
                </p:cNvPr>
                <p:cNvSpPr txBox="1"/>
                <p:nvPr/>
              </p:nvSpPr>
              <p:spPr>
                <a:xfrm>
                  <a:off x="4274841" y="2585742"/>
                  <a:ext cx="73178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TW" b="0" i="1" smtClean="0">
                            <a:solidFill>
                              <a:srgbClr val="D3A6D3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zh-TW" i="1">
                            <a:solidFill>
                              <a:srgbClr val="D3A6D3"/>
                            </a:solidFill>
                            <a:latin typeface="Cambria Math" panose="02040503050406030204" pitchFamily="18" charset="0"/>
                          </a:rPr>
                          <m:t>@</m:t>
                        </m:r>
                        <m:sSub>
                          <m:sSubPr>
                            <m:ctrlPr>
                              <a:rPr lang="en-US" altLang="zh-TW" i="1" smtClean="0">
                                <a:solidFill>
                                  <a:srgbClr val="D3A6D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solidFill>
                                  <a:srgbClr val="D3A6D3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zh-TW" b="0" i="1" smtClean="0">
                                <a:solidFill>
                                  <a:srgbClr val="D3A6D3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zh-TW" altLang="en-US" dirty="0"/>
                </a:p>
              </p:txBody>
            </p:sp>
          </mc:Choice>
          <mc:Fallback xmlns="">
            <p:sp>
              <p:nvSpPr>
                <p:cNvPr id="9" name="文字方塊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74841" y="2585742"/>
                  <a:ext cx="731784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" name="直線單箭頭接點 11">
              <a:extLst>
                <a:ext uri="{FF2B5EF4-FFF2-40B4-BE49-F238E27FC236}">
                  <a16:creationId xmlns:a16="http://schemas.microsoft.com/office/drawing/2014/main" id="{8D26C7CE-0641-0942-CDEB-F002EB57DE0A}"/>
                </a:ext>
              </a:extLst>
            </p:cNvPr>
            <p:cNvCxnSpPr>
              <a:stCxn id="11" idx="0"/>
            </p:cNvCxnSpPr>
            <p:nvPr/>
          </p:nvCxnSpPr>
          <p:spPr>
            <a:xfrm flipV="1">
              <a:off x="4640733" y="2311524"/>
              <a:ext cx="0" cy="274218"/>
            </a:xfrm>
            <a:prstGeom prst="straightConnector1">
              <a:avLst/>
            </a:prstGeom>
            <a:ln w="28575">
              <a:solidFill>
                <a:srgbClr val="D3A6D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群組 12">
              <a:extLst>
                <a:ext uri="{FF2B5EF4-FFF2-40B4-BE49-F238E27FC236}">
                  <a16:creationId xmlns:a16="http://schemas.microsoft.com/office/drawing/2014/main" id="{7921E459-027F-7CFF-5BD6-43134B05B9A6}"/>
                </a:ext>
              </a:extLst>
            </p:cNvPr>
            <p:cNvGrpSpPr/>
            <p:nvPr/>
          </p:nvGrpSpPr>
          <p:grpSpPr>
            <a:xfrm>
              <a:off x="5901162" y="1966843"/>
              <a:ext cx="1280160" cy="689360"/>
              <a:chOff x="3562184" y="2210463"/>
              <a:chExt cx="1280160" cy="689360"/>
            </a:xfrm>
          </p:grpSpPr>
          <p:sp>
            <p:nvSpPr>
              <p:cNvPr id="23" name="圓角矩形 11">
                <a:extLst>
                  <a:ext uri="{FF2B5EF4-FFF2-40B4-BE49-F238E27FC236}">
                    <a16:creationId xmlns:a16="http://schemas.microsoft.com/office/drawing/2014/main" id="{66739562-0AD3-D350-2107-FD15FA86068A}"/>
                  </a:ext>
                </a:extLst>
              </p:cNvPr>
              <p:cNvSpPr/>
              <p:nvPr/>
            </p:nvSpPr>
            <p:spPr>
              <a:xfrm>
                <a:off x="3562184" y="2210463"/>
                <a:ext cx="1280160" cy="689360"/>
              </a:xfrm>
              <a:prstGeom prst="roundRect">
                <a:avLst/>
              </a:prstGeom>
              <a:solidFill>
                <a:srgbClr val="E7E6E6"/>
              </a:solidFill>
              <a:ln w="28575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grpSp>
            <p:nvGrpSpPr>
              <p:cNvPr id="24" name="群組 23">
                <a:extLst>
                  <a:ext uri="{FF2B5EF4-FFF2-40B4-BE49-F238E27FC236}">
                    <a16:creationId xmlns:a16="http://schemas.microsoft.com/office/drawing/2014/main" id="{02981D89-5F14-BA63-A880-FE1E67114FD1}"/>
                  </a:ext>
                </a:extLst>
              </p:cNvPr>
              <p:cNvGrpSpPr/>
              <p:nvPr/>
            </p:nvGrpSpPr>
            <p:grpSpPr>
              <a:xfrm>
                <a:off x="3698001" y="2347934"/>
                <a:ext cx="991610" cy="444022"/>
                <a:chOff x="3445918" y="2347934"/>
                <a:chExt cx="991610" cy="444022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圓角矩形 13">
                      <a:extLst>
                        <a:ext uri="{FF2B5EF4-FFF2-40B4-BE49-F238E27FC236}">
                          <a16:creationId xmlns:a16="http://schemas.microsoft.com/office/drawing/2014/main" id="{2A5E8938-19E7-9181-1FB8-DD0200EC707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45918" y="2347934"/>
                      <a:ext cx="444022" cy="444022"/>
                    </a:xfrm>
                    <a:prstGeom prst="roundRect">
                      <a:avLst/>
                    </a:prstGeom>
                    <a:solidFill>
                      <a:srgbClr val="D3A6D3"/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US" altLang="zh-TW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zh-TW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altLang="zh-TW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  <m:sup>
                                <m:r>
                                  <a:rPr lang="en-US" altLang="zh-TW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zh-TW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p>
                            </m:sSubSup>
                          </m:oMath>
                        </m:oMathPara>
                      </a14:m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4" name="圓角矩形 1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445918" y="2347934"/>
                      <a:ext cx="444022" cy="444022"/>
                    </a:xfrm>
                    <a:prstGeom prst="roundRect">
                      <a:avLst/>
                    </a:prstGeom>
                    <a:blipFill>
                      <a:blip r:embed="rId10"/>
                      <a:stretch>
                        <a:fillRect l="-14103"/>
                      </a:stretch>
                    </a:blipFill>
                    <a:ln w="28575"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zh-TW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6" name="圓角矩形 14">
                      <a:extLst>
                        <a:ext uri="{FF2B5EF4-FFF2-40B4-BE49-F238E27FC236}">
                          <a16:creationId xmlns:a16="http://schemas.microsoft.com/office/drawing/2014/main" id="{EFB35EFB-696D-176F-F1AC-D17BFE47AC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993506" y="2347934"/>
                      <a:ext cx="444022" cy="444022"/>
                    </a:xfrm>
                    <a:prstGeom prst="roundRect">
                      <a:avLst/>
                    </a:prstGeom>
                    <a:solidFill>
                      <a:srgbClr val="FFF2CC"/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𝑊</m:t>
                            </m:r>
                          </m:oMath>
                        </m:oMathPara>
                      </a14:m>
                      <a:endParaRPr lang="zh-TW" altLang="en-US" dirty="0"/>
                    </a:p>
                  </p:txBody>
                </p:sp>
              </mc:Choice>
              <mc:Fallback xmlns="">
                <p:sp>
                  <p:nvSpPr>
                    <p:cNvPr id="15" name="圓角矩形 14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993506" y="2347934"/>
                      <a:ext cx="444022" cy="444022"/>
                    </a:xfrm>
                    <a:prstGeom prst="roundRect">
                      <a:avLst/>
                    </a:prstGeom>
                    <a:blipFill>
                      <a:blip r:embed="rId11"/>
                      <a:stretch>
                        <a:fillRect/>
                      </a:stretch>
                    </a:blipFill>
                    <a:ln w="28575"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zh-TW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文字方塊 13">
                  <a:extLst>
                    <a:ext uri="{FF2B5EF4-FFF2-40B4-BE49-F238E27FC236}">
                      <a16:creationId xmlns:a16="http://schemas.microsoft.com/office/drawing/2014/main" id="{7AA62D80-5389-3164-19CF-A22BD33B6949}"/>
                    </a:ext>
                  </a:extLst>
                </p:cNvPr>
                <p:cNvSpPr txBox="1"/>
                <p:nvPr/>
              </p:nvSpPr>
              <p:spPr>
                <a:xfrm>
                  <a:off x="7185232" y="2585742"/>
                  <a:ext cx="736716" cy="3657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TW" b="0" i="1" smtClean="0">
                            <a:solidFill>
                              <a:srgbClr val="AFABAB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zh-TW" b="0" i="1" smtClean="0">
                            <a:solidFill>
                              <a:srgbClr val="AFABAB"/>
                            </a:solidFill>
                            <a:latin typeface="Cambria Math" panose="02040503050406030204" pitchFamily="18" charset="0"/>
                          </a:rPr>
                          <m:t>@</m:t>
                        </m:r>
                        <m:r>
                          <m:rPr>
                            <m:sty m:val="p"/>
                          </m:rPr>
                          <a:rPr lang="en-US" altLang="zh-TW" i="1">
                            <a:solidFill>
                              <a:srgbClr val="AFABAB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oMath>
                    </m:oMathPara>
                  </a14:m>
                  <a:endParaRPr lang="zh-TW" altLang="en-US" dirty="0"/>
                </a:p>
              </p:txBody>
            </p:sp>
          </mc:Choice>
          <mc:Fallback xmlns="">
            <p:sp>
              <p:nvSpPr>
                <p:cNvPr id="16" name="文字方塊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85232" y="2585742"/>
                  <a:ext cx="736716" cy="365760"/>
                </a:xfrm>
                <a:prstGeom prst="rect">
                  <a:avLst/>
                </a:prstGeom>
                <a:blipFill>
                  <a:blip r:embed="rId12"/>
                  <a:stretch>
                    <a:fillRect r="-826" b="-1667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" name="直線接點 14">
              <a:extLst>
                <a:ext uri="{FF2B5EF4-FFF2-40B4-BE49-F238E27FC236}">
                  <a16:creationId xmlns:a16="http://schemas.microsoft.com/office/drawing/2014/main" id="{755EE557-9D0A-CDAF-EA2E-05DD7738E658}"/>
                </a:ext>
              </a:extLst>
            </p:cNvPr>
            <p:cNvCxnSpPr/>
            <p:nvPr/>
          </p:nvCxnSpPr>
          <p:spPr>
            <a:xfrm>
              <a:off x="7197455" y="2311523"/>
              <a:ext cx="741145" cy="0"/>
            </a:xfrm>
            <a:prstGeom prst="line">
              <a:avLst/>
            </a:prstGeom>
            <a:ln w="57150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單箭頭接點 15">
              <a:extLst>
                <a:ext uri="{FF2B5EF4-FFF2-40B4-BE49-F238E27FC236}">
                  <a16:creationId xmlns:a16="http://schemas.microsoft.com/office/drawing/2014/main" id="{C1662D3A-3C6E-98EC-663A-4C14FD7D95E5}"/>
                </a:ext>
              </a:extLst>
            </p:cNvPr>
            <p:cNvCxnSpPr>
              <a:stCxn id="14" idx="0"/>
            </p:cNvCxnSpPr>
            <p:nvPr/>
          </p:nvCxnSpPr>
          <p:spPr>
            <a:xfrm flipV="1">
              <a:off x="7553590" y="2311524"/>
              <a:ext cx="0" cy="274218"/>
            </a:xfrm>
            <a:prstGeom prst="straightConnector1">
              <a:avLst/>
            </a:prstGeom>
            <a:ln w="28575">
              <a:solidFill>
                <a:srgbClr val="AFABAB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矩形 16">
              <a:extLst>
                <a:ext uri="{FF2B5EF4-FFF2-40B4-BE49-F238E27FC236}">
                  <a16:creationId xmlns:a16="http://schemas.microsoft.com/office/drawing/2014/main" id="{678758A5-56AF-43D3-DD0D-DCC327B2B04D}"/>
                </a:ext>
              </a:extLst>
            </p:cNvPr>
            <p:cNvSpPr/>
            <p:nvPr/>
          </p:nvSpPr>
          <p:spPr>
            <a:xfrm>
              <a:off x="5011263" y="1966843"/>
              <a:ext cx="143097" cy="689360"/>
            </a:xfrm>
            <a:prstGeom prst="rect">
              <a:avLst/>
            </a:prstGeom>
            <a:pattFill prst="plaid">
              <a:fgClr>
                <a:srgbClr val="E7E6E6"/>
              </a:fgClr>
              <a:bgClr>
                <a:schemeClr val="bg1"/>
              </a:bgClr>
            </a:patt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8" name="直線接點 17">
              <a:extLst>
                <a:ext uri="{FF2B5EF4-FFF2-40B4-BE49-F238E27FC236}">
                  <a16:creationId xmlns:a16="http://schemas.microsoft.com/office/drawing/2014/main" id="{145C3194-8D57-CB34-7933-22C5FF9FADC1}"/>
                </a:ext>
              </a:extLst>
            </p:cNvPr>
            <p:cNvCxnSpPr/>
            <p:nvPr/>
          </p:nvCxnSpPr>
          <p:spPr>
            <a:xfrm>
              <a:off x="5160017" y="2311523"/>
              <a:ext cx="741145" cy="0"/>
            </a:xfrm>
            <a:prstGeom prst="line">
              <a:avLst/>
            </a:prstGeom>
            <a:ln w="57150">
              <a:solidFill>
                <a:srgbClr val="D3A6D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文字方塊 18">
              <a:extLst>
                <a:ext uri="{FF2B5EF4-FFF2-40B4-BE49-F238E27FC236}">
                  <a16:creationId xmlns:a16="http://schemas.microsoft.com/office/drawing/2014/main" id="{25F6F52B-F00A-30D8-E03A-04A9A5284D4C}"/>
                </a:ext>
              </a:extLst>
            </p:cNvPr>
            <p:cNvSpPr txBox="1"/>
            <p:nvPr/>
          </p:nvSpPr>
          <p:spPr>
            <a:xfrm>
              <a:off x="4556217" y="1499615"/>
              <a:ext cx="1042776" cy="467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200" dirty="0">
                  <a:solidFill>
                    <a:srgbClr val="EDE6E3"/>
                  </a:solidFill>
                </a:rPr>
                <a:t>Activation quantization</a:t>
              </a:r>
              <a:endParaRPr lang="zh-TW" altLang="en-US" sz="1200" dirty="0">
                <a:solidFill>
                  <a:srgbClr val="EDE6E3"/>
                </a:solidFill>
              </a:endParaRPr>
            </a:p>
          </p:txBody>
        </p:sp>
        <p:sp>
          <p:nvSpPr>
            <p:cNvPr id="20" name="文字方塊 19">
              <a:extLst>
                <a:ext uri="{FF2B5EF4-FFF2-40B4-BE49-F238E27FC236}">
                  <a16:creationId xmlns:a16="http://schemas.microsoft.com/office/drawing/2014/main" id="{31D99718-C6FD-F7B8-5E3A-91C8E9901CCF}"/>
                </a:ext>
              </a:extLst>
            </p:cNvPr>
            <p:cNvSpPr txBox="1"/>
            <p:nvPr/>
          </p:nvSpPr>
          <p:spPr>
            <a:xfrm>
              <a:off x="6019854" y="1499615"/>
              <a:ext cx="10427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200" dirty="0">
                  <a:solidFill>
                    <a:srgbClr val="EDE6E3"/>
                  </a:solidFill>
                </a:rPr>
                <a:t>Weight quantization</a:t>
              </a:r>
              <a:endParaRPr lang="zh-TW" altLang="en-US" sz="1200" dirty="0">
                <a:solidFill>
                  <a:srgbClr val="EDE6E3"/>
                </a:solidFill>
              </a:endParaRPr>
            </a:p>
          </p:txBody>
        </p:sp>
        <p:sp>
          <p:nvSpPr>
            <p:cNvPr id="21" name="左大括弧 20">
              <a:extLst>
                <a:ext uri="{FF2B5EF4-FFF2-40B4-BE49-F238E27FC236}">
                  <a16:creationId xmlns:a16="http://schemas.microsoft.com/office/drawing/2014/main" id="{CB37B1CF-E92D-4CC9-258D-DDA84526A440}"/>
                </a:ext>
              </a:extLst>
            </p:cNvPr>
            <p:cNvSpPr/>
            <p:nvPr/>
          </p:nvSpPr>
          <p:spPr>
            <a:xfrm rot="16200000">
              <a:off x="6477928" y="2499530"/>
              <a:ext cx="185020" cy="662894"/>
            </a:xfrm>
            <a:prstGeom prst="leftBrace">
              <a:avLst>
                <a:gd name="adj1" fmla="val 0"/>
                <a:gd name="adj2" fmla="val 50000"/>
              </a:avLst>
            </a:prstGeom>
            <a:ln w="19050">
              <a:solidFill>
                <a:srgbClr val="5BC3E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文字方塊 21">
              <a:extLst>
                <a:ext uri="{FF2B5EF4-FFF2-40B4-BE49-F238E27FC236}">
                  <a16:creationId xmlns:a16="http://schemas.microsoft.com/office/drawing/2014/main" id="{96F1EA13-8C97-84A2-7E14-CCED17A2DA70}"/>
                </a:ext>
              </a:extLst>
            </p:cNvPr>
            <p:cNvSpPr txBox="1"/>
            <p:nvPr/>
          </p:nvSpPr>
          <p:spPr>
            <a:xfrm>
              <a:off x="5943420" y="2990882"/>
              <a:ext cx="12540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1400" dirty="0">
                  <a:solidFill>
                    <a:srgbClr val="5BC3EB"/>
                  </a:solidFill>
                </a:rPr>
                <a:t>參數融合</a:t>
              </a:r>
            </a:p>
          </p:txBody>
        </p:sp>
      </p:grpSp>
      <p:pic>
        <p:nvPicPr>
          <p:cNvPr id="29" name="圖片 28">
            <a:extLst>
              <a:ext uri="{FF2B5EF4-FFF2-40B4-BE49-F238E27FC236}">
                <a16:creationId xmlns:a16="http://schemas.microsoft.com/office/drawing/2014/main" id="{56CE1AE5-203C-F458-980D-09858639F50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574143" y="1479763"/>
            <a:ext cx="4559078" cy="2319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6342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7F0B60-D212-7E3D-27B8-B4B097E09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E666E5E-78D2-B3BD-955C-13B7BD5CB7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729E8408-6FC6-0F8C-14D0-94D953B476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9362" y="776287"/>
            <a:ext cx="7153275" cy="530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45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07795CE-6283-723B-8C3C-F9EBE83B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Summary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57B31F-5BE3-65BD-61DE-66EDE2F0F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TW" sz="2000" dirty="0">
                <a:hlinkClick r:id="rId2"/>
              </a:rPr>
              <a:t>Cayley SGD</a:t>
            </a:r>
            <a:r>
              <a:rPr lang="en-US" altLang="zh-TW" sz="2000" dirty="0"/>
              <a:t> </a:t>
            </a:r>
            <a:r>
              <a:rPr lang="zh-TW" altLang="en-US" sz="2000" dirty="0"/>
              <a:t>方法</a:t>
            </a:r>
            <a:r>
              <a:rPr lang="en-US" altLang="zh-TW" sz="2000" dirty="0"/>
              <a:t>:</a:t>
            </a:r>
            <a:r>
              <a:rPr lang="zh-TW" altLang="en-US" sz="2000" dirty="0"/>
              <a:t> 參考 </a:t>
            </a:r>
            <a:r>
              <a:rPr lang="en-US" altLang="zh-TW" sz="2000" dirty="0"/>
              <a:t>GitHub "</a:t>
            </a:r>
            <a:r>
              <a:rPr lang="en-US" altLang="zh-TW" sz="2000" dirty="0" err="1"/>
              <a:t>facebookresearch</a:t>
            </a:r>
            <a:r>
              <a:rPr lang="en-US" altLang="zh-TW" sz="2000" dirty="0"/>
              <a:t>/</a:t>
            </a:r>
            <a:r>
              <a:rPr lang="en-US" altLang="zh-TW" sz="2000" dirty="0" err="1"/>
              <a:t>SpinQuant</a:t>
            </a:r>
            <a:r>
              <a:rPr lang="en-US" altLang="zh-TW" sz="2000" dirty="0"/>
              <a:t>" </a:t>
            </a:r>
            <a:r>
              <a:rPr lang="zh-TW" altLang="en-US" sz="2000" dirty="0"/>
              <a:t>的 </a:t>
            </a:r>
            <a:r>
              <a:rPr lang="en-US" altLang="zh-TW" sz="2000" dirty="0">
                <a:hlinkClick r:id="rId3"/>
              </a:rPr>
              <a:t>optimizer.py</a:t>
            </a:r>
            <a:r>
              <a:rPr lang="en-US" altLang="zh-TW" sz="2000" dirty="0"/>
              <a:t> </a:t>
            </a:r>
            <a:r>
              <a:rPr lang="zh-TW" altLang="en-US" sz="2000" dirty="0"/>
              <a:t>即可</a:t>
            </a:r>
            <a:endParaRPr lang="en-US" altLang="zh-TW" sz="2000" dirty="0"/>
          </a:p>
          <a:p>
            <a:r>
              <a:rPr lang="zh-TW" altLang="en-US" sz="2000" dirty="0"/>
              <a:t>搭配使用 </a:t>
            </a:r>
            <a:r>
              <a:rPr lang="en-US" altLang="zh-TW" sz="2000" dirty="0"/>
              <a:t>STE</a:t>
            </a:r>
          </a:p>
          <a:p>
            <a:endParaRPr lang="en-US" altLang="zh-TW" sz="2000" dirty="0"/>
          </a:p>
          <a:p>
            <a:r>
              <a:rPr lang="en-US" altLang="zh-TW" sz="2000" dirty="0" err="1"/>
              <a:t>SpinQuant</a:t>
            </a:r>
            <a:r>
              <a:rPr lang="en-US" altLang="zh-TW" sz="2000" dirty="0"/>
              <a:t> </a:t>
            </a:r>
            <a:r>
              <a:rPr lang="zh-TW" altLang="en-US" sz="2000" dirty="0"/>
              <a:t>在 </a:t>
            </a:r>
            <a:r>
              <a:rPr lang="en-US" altLang="zh-TW" sz="2000" dirty="0"/>
              <a:t>2025 </a:t>
            </a:r>
            <a:r>
              <a:rPr lang="zh-TW" altLang="en-US" sz="2000" dirty="0"/>
              <a:t>提出時</a:t>
            </a:r>
            <a:r>
              <a:rPr lang="en-US" altLang="zh-TW" sz="2000" dirty="0"/>
              <a:t>, </a:t>
            </a:r>
            <a:r>
              <a:rPr lang="zh-TW" altLang="en-US" sz="2000" dirty="0"/>
              <a:t>在 </a:t>
            </a:r>
            <a:r>
              <a:rPr lang="en-US" altLang="zh-TW" sz="2000" dirty="0"/>
              <a:t>W4A4KV4</a:t>
            </a:r>
            <a:r>
              <a:rPr lang="zh-TW" altLang="en-US" sz="2000" dirty="0"/>
              <a:t> 設定下的 </a:t>
            </a:r>
            <a:r>
              <a:rPr lang="en-US" altLang="zh-TW" sz="2000" dirty="0"/>
              <a:t>LLaMA-2 7B/13B/70B models </a:t>
            </a:r>
            <a:r>
              <a:rPr lang="zh-TW" altLang="en-US" sz="2000" dirty="0"/>
              <a:t>跟 </a:t>
            </a:r>
            <a:r>
              <a:rPr lang="en-US" altLang="zh-TW" sz="2000" dirty="0"/>
              <a:t>full precision </a:t>
            </a:r>
            <a:r>
              <a:rPr lang="zh-TW" altLang="en-US" sz="2000" dirty="0"/>
              <a:t>很接近</a:t>
            </a:r>
            <a:r>
              <a:rPr lang="en-US" altLang="zh-TW" sz="2000" dirty="0"/>
              <a:t>, </a:t>
            </a:r>
            <a:r>
              <a:rPr lang="zh-TW" altLang="en-US" sz="2000" dirty="0"/>
              <a:t>當時最好的結果</a:t>
            </a:r>
          </a:p>
          <a:p>
            <a:endParaRPr lang="en-US" altLang="zh-TW" sz="2000" dirty="0"/>
          </a:p>
          <a:p>
            <a:r>
              <a:rPr lang="zh-TW" altLang="en-US" sz="2000" dirty="0"/>
              <a:t>還有一個 </a:t>
            </a:r>
            <a:r>
              <a:rPr lang="en-US" altLang="zh-TW" sz="2000" dirty="0"/>
              <a:t>PTQ </a:t>
            </a:r>
            <a:r>
              <a:rPr lang="zh-TW" altLang="en-US" sz="2000" dirty="0"/>
              <a:t>方法稱 </a:t>
            </a:r>
            <a:r>
              <a:rPr lang="en-US" altLang="zh-TW" sz="2000" dirty="0" err="1">
                <a:hlinkClick r:id="rId4"/>
              </a:rPr>
              <a:t>PrefixQuant</a:t>
            </a:r>
            <a:r>
              <a:rPr lang="en-US" altLang="zh-TW" sz="2000" dirty="0"/>
              <a:t>: </a:t>
            </a:r>
            <a:r>
              <a:rPr lang="zh-TW" altLang="en-US" sz="2000" dirty="0"/>
              <a:t>針對 </a:t>
            </a:r>
            <a:r>
              <a:rPr lang="en-US" altLang="zh-TW" sz="2000" dirty="0"/>
              <a:t>KV-cache </a:t>
            </a:r>
            <a:r>
              <a:rPr lang="zh-TW" altLang="en-US" sz="2000" dirty="0"/>
              <a:t>可以再壓縮 </a:t>
            </a:r>
            <a:r>
              <a:rPr lang="en-US" altLang="zh-TW" sz="2000" dirty="0"/>
              <a:t>(token-wise level, </a:t>
            </a:r>
            <a:r>
              <a:rPr lang="zh-TW" altLang="en-US" sz="2000" dirty="0"/>
              <a:t>而 </a:t>
            </a:r>
            <a:r>
              <a:rPr lang="en-US" altLang="zh-TW" sz="2000" dirty="0" err="1"/>
              <a:t>SpinQuant</a:t>
            </a:r>
            <a:r>
              <a:rPr lang="en-US" altLang="zh-TW" sz="2000" dirty="0"/>
              <a:t> </a:t>
            </a:r>
            <a:r>
              <a:rPr lang="zh-TW" altLang="en-US" sz="2000" dirty="0"/>
              <a:t>是 </a:t>
            </a:r>
            <a:r>
              <a:rPr lang="en-US" altLang="zh-TW" sz="2000" dirty="0"/>
              <a:t>channel-wise)</a:t>
            </a:r>
          </a:p>
          <a:p>
            <a:endParaRPr lang="en-US" altLang="zh-TW" sz="2000" dirty="0"/>
          </a:p>
          <a:p>
            <a:r>
              <a:rPr lang="en-US" altLang="zh-TW" sz="2000" dirty="0"/>
              <a:t>Google </a:t>
            </a:r>
            <a:r>
              <a:rPr lang="zh-TW" altLang="en-US" sz="2000" dirty="0"/>
              <a:t>的 </a:t>
            </a:r>
            <a:r>
              <a:rPr lang="en-US" altLang="zh-TW" sz="2000" dirty="0">
                <a:hlinkClick r:id="rId5"/>
              </a:rPr>
              <a:t>TurboQuant</a:t>
            </a:r>
            <a:r>
              <a:rPr lang="en-US" altLang="zh-TW" sz="2000" dirty="0"/>
              <a:t> </a:t>
            </a:r>
            <a:r>
              <a:rPr lang="zh-TW" altLang="en-US" sz="2000" dirty="0"/>
              <a:t>其中一步驟也是利用隨機旋轉矩陣 </a:t>
            </a:r>
            <a:r>
              <a:rPr lang="en-US" altLang="zh-TW" sz="2000" dirty="0"/>
              <a:t>(</a:t>
            </a:r>
            <a:r>
              <a:rPr lang="zh-TW" altLang="en-US" sz="2000" dirty="0"/>
              <a:t>論文裡稱 </a:t>
            </a:r>
            <a:r>
              <a:rPr lang="en-US" altLang="zh-TW" sz="2000" dirty="0"/>
              <a:t>PolarQuant), </a:t>
            </a:r>
            <a:r>
              <a:rPr lang="zh-TW" altLang="en-US" sz="2000" dirty="0"/>
              <a:t>有趣的是</a:t>
            </a:r>
            <a:r>
              <a:rPr lang="en-US" altLang="zh-TW" sz="2000" dirty="0"/>
              <a:t>, </a:t>
            </a:r>
            <a:r>
              <a:rPr lang="zh-TW" altLang="en-US" sz="2000" dirty="0"/>
              <a:t>可以證明隨機旋轉後</a:t>
            </a:r>
            <a:r>
              <a:rPr lang="en-US" altLang="zh-TW" sz="2000" dirty="0"/>
              <a:t>, </a:t>
            </a:r>
            <a:r>
              <a:rPr lang="zh-TW" altLang="en-US" sz="2000" dirty="0"/>
              <a:t>每個維度互相獨立且必為 </a:t>
            </a:r>
            <a:r>
              <a:rPr lang="en-US" altLang="zh-TW" sz="2000" dirty="0"/>
              <a:t>Beta </a:t>
            </a:r>
            <a:r>
              <a:rPr lang="zh-TW" altLang="en-US" sz="2000" dirty="0"/>
              <a:t>分佈</a:t>
            </a:r>
            <a:r>
              <a:rPr lang="en-US" altLang="zh-TW" sz="2000" dirty="0"/>
              <a:t>.</a:t>
            </a:r>
            <a:r>
              <a:rPr lang="zh-TW" altLang="en-US" sz="2000" dirty="0"/>
              <a:t> 既然已知必定為 </a:t>
            </a:r>
            <a:r>
              <a:rPr lang="en-US" altLang="zh-TW" sz="2000" dirty="0"/>
              <a:t>Beta </a:t>
            </a:r>
            <a:r>
              <a:rPr lang="zh-TW" altLang="en-US" sz="2000" dirty="0"/>
              <a:t>分布</a:t>
            </a:r>
            <a:r>
              <a:rPr lang="en-US" altLang="zh-TW" sz="2000" dirty="0"/>
              <a:t>, </a:t>
            </a:r>
            <a:r>
              <a:rPr lang="zh-TW" altLang="en-US" sz="2000" dirty="0"/>
              <a:t>那就可以事先決定好量化參數了</a:t>
            </a:r>
            <a:r>
              <a:rPr lang="en-US" altLang="zh-TW" sz="2000" dirty="0"/>
              <a:t>. </a:t>
            </a:r>
            <a:r>
              <a:rPr lang="zh-TW" altLang="en-US" sz="2000" dirty="0"/>
              <a:t>利用這種做法</a:t>
            </a:r>
            <a:r>
              <a:rPr lang="en-US" altLang="zh-TW" sz="2000" dirty="0"/>
              <a:t>(</a:t>
            </a:r>
            <a:r>
              <a:rPr lang="zh-TW" altLang="en-US" sz="2000" dirty="0"/>
              <a:t>加其他步驟</a:t>
            </a:r>
            <a:r>
              <a:rPr lang="en-US" altLang="zh-TW" sz="2000" dirty="0"/>
              <a:t>)</a:t>
            </a:r>
            <a:r>
              <a:rPr lang="zh-TW" altLang="en-US" sz="2000" dirty="0"/>
              <a:t>對 </a:t>
            </a:r>
            <a:r>
              <a:rPr lang="en-US" altLang="zh-TW" sz="2000" dirty="0"/>
              <a:t>KV cache </a:t>
            </a:r>
            <a:r>
              <a:rPr lang="zh-TW" altLang="en-US" sz="2000" dirty="0"/>
              <a:t>極大的量化</a:t>
            </a:r>
            <a:r>
              <a:rPr lang="en-US" altLang="zh-TW" sz="2000" dirty="0"/>
              <a:t>!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995952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67729DE-A2F9-BE3D-9841-7D7959A56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正交</a:t>
            </a:r>
            <a:r>
              <a:rPr lang="en-US" altLang="zh-TW" dirty="0"/>
              <a:t>(</a:t>
            </a:r>
            <a:r>
              <a:rPr lang="zh-TW" altLang="en-US" dirty="0"/>
              <a:t>旋轉</a:t>
            </a:r>
            <a:r>
              <a:rPr lang="en-US" altLang="zh-TW" dirty="0"/>
              <a:t>)</a:t>
            </a:r>
            <a:r>
              <a:rPr lang="zh-TW" altLang="en-US" dirty="0"/>
              <a:t>矩陣</a:t>
            </a:r>
            <a:endParaRPr lang="zh-TW" alt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877E325E-7102-4BD5-4C25-B1743C8D32E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zh-TW" altLang="en-US" dirty="0"/>
                  <a:t>用方陣討論就好</a:t>
                </a:r>
                <a:r>
                  <a:rPr lang="en-US" altLang="zh-TW" dirty="0"/>
                  <a:t>, </a:t>
                </a:r>
                <a:r>
                  <a:rPr lang="zh-TW" altLang="en-US" dirty="0"/>
                  <a:t>比較方便</a:t>
                </a:r>
                <a:endParaRPr lang="en-US" altLang="zh-TW" dirty="0"/>
              </a:p>
              <a:p>
                <a:r>
                  <a:rPr lang="zh-TW" altLang="en-US" dirty="0"/>
                  <a:t>正交</a:t>
                </a:r>
                <a:r>
                  <a:rPr lang="en-US" altLang="zh-TW" dirty="0"/>
                  <a:t>/</a:t>
                </a:r>
                <a:r>
                  <a:rPr lang="zh-TW" altLang="en-US" dirty="0"/>
                  <a:t>旋轉 矩陣</a:t>
                </a:r>
                <a:r>
                  <a:rPr lang="en-US" altLang="zh-TW" dirty="0"/>
                  <a:t>: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𝑅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altLang="zh-TW" i="1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endParaRPr lang="en-US" altLang="zh-TW" dirty="0"/>
              </a:p>
              <a:p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𝑅𝑥</m:t>
                    </m:r>
                  </m:oMath>
                </a14:m>
                <a:r>
                  <a:rPr lang="en-US" altLang="zh-TW" dirty="0">
                    <a:latin typeface="Cambria Math" panose="02040503050406030204" pitchFamily="18" charset="0"/>
                  </a:rPr>
                  <a:t>,</a:t>
                </a:r>
                <a:r>
                  <a:rPr lang="zh-TW" altLang="en-US" dirty="0">
                    <a:latin typeface="Cambria Math" panose="02040503050406030204" pitchFamily="18" charset="0"/>
                  </a:rPr>
                  <a:t> 保長</a:t>
                </a:r>
                <a:endParaRPr lang="en-US" altLang="zh-TW" dirty="0">
                  <a:latin typeface="Cambria Math" panose="02040503050406030204" pitchFamily="18" charset="0"/>
                </a:endParaRPr>
              </a:p>
              <a:p>
                <a:pPr marL="5334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  <m:sup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TW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𝑅𝑥</m:t>
                              </m:r>
                            </m:e>
                          </m:d>
                        </m:e>
                        <m:sup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TW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𝑅𝑥</m:t>
                              </m:r>
                            </m:e>
                          </m:d>
                        </m:e>
                        <m:sup>
                          <m:r>
                            <m:rPr>
                              <m:sty m:val="p"/>
                            </m:rPr>
                            <a:rPr lang="en-US" altLang="zh-TW" i="1">
                              <a:latin typeface="Cambria Math" panose="02040503050406030204" pitchFamily="18" charset="0"/>
                            </a:rPr>
                            <m:t>T</m:t>
                          </m:r>
                        </m:sup>
                      </m:sSup>
                      <m:d>
                        <m:d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𝑅𝑥</m:t>
                          </m:r>
                        </m:e>
                      </m:d>
                      <m:r>
                        <a:rPr lang="en-US" altLang="zh-TW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a:rPr lang="en-US" altLang="zh-TW" i="1">
                          <a:latin typeface="Cambria Math" panose="02040503050406030204" pitchFamily="18" charset="0"/>
                        </a:rPr>
                        <m:t>𝑅𝑥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a:rPr lang="en-US" altLang="zh-TW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zh-TW" dirty="0">
                  <a:latin typeface="Cambria Math" panose="02040503050406030204" pitchFamily="18" charset="0"/>
                </a:endParaRPr>
              </a:p>
              <a:p>
                <a:endParaRPr lang="en-US" altLang="zh-TW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′=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𝑅𝑥</m:t>
                    </m:r>
                  </m:oMath>
                </a14:m>
                <a:r>
                  <a:rPr lang="en-US" altLang="zh-TW" i="1" dirty="0">
                    <a:latin typeface="Cambria Math" panose="02040503050406030204" pitchFamily="18" charset="0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𝑅𝑦</m:t>
                    </m:r>
                  </m:oMath>
                </a14:m>
                <a:r>
                  <a:rPr lang="en-US" altLang="zh-TW" dirty="0">
                    <a:latin typeface="Cambria Math" panose="02040503050406030204" pitchFamily="18" charset="0"/>
                  </a:rPr>
                  <a:t>, </a:t>
                </a:r>
                <a:r>
                  <a:rPr lang="zh-TW" altLang="en-US" dirty="0">
                    <a:latin typeface="Cambria Math" panose="02040503050406030204" pitchFamily="18" charset="0"/>
                  </a:rPr>
                  <a:t>保角</a:t>
                </a:r>
                <a:endParaRPr lang="en-US" altLang="zh-TW" dirty="0">
                  <a:latin typeface="Cambria Math" panose="02040503050406030204" pitchFamily="18" charset="0"/>
                </a:endParaRPr>
              </a:p>
              <a:p>
                <a:pPr marL="508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</m:d>
                      <m:r>
                        <a:rPr lang="en-US" altLang="zh-TW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p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TW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a:rPr lang="en-US" altLang="zh-TW" i="1">
                          <a:latin typeface="Cambria Math" panose="02040503050406030204" pitchFamily="18" charset="0"/>
                        </a:rPr>
                        <m:t>𝑅𝑦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a:rPr lang="en-US" altLang="zh-TW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altLang="zh-TW" dirty="0">
                  <a:latin typeface="Cambria Math" panose="02040503050406030204" pitchFamily="18" charset="0"/>
                </a:endParaRPr>
              </a:p>
              <a:p>
                <a:endParaRPr lang="en-US" altLang="zh-TW" dirty="0"/>
              </a:p>
              <a:p>
                <a:r>
                  <a:rPr lang="zh-TW" altLang="en-US" dirty="0"/>
                  <a:t>所以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𝑅𝑥</m:t>
                    </m:r>
                  </m:oMath>
                </a14:m>
                <a:r>
                  <a:rPr lang="zh-TW" altLang="en-US" dirty="0"/>
                  <a:t> 相當於 </a:t>
                </a:r>
                <a:r>
                  <a:rPr lang="en-US" altLang="zh-TW" dirty="0"/>
                  <a:t>"</a:t>
                </a:r>
                <a:r>
                  <a:rPr lang="zh-TW" altLang="en-US" dirty="0"/>
                  <a:t>鋼體</a:t>
                </a:r>
                <a:r>
                  <a:rPr lang="en-US" altLang="zh-TW" dirty="0"/>
                  <a:t>" </a:t>
                </a:r>
                <a:r>
                  <a:rPr lang="zh-TW" altLang="en-US" dirty="0"/>
                  <a:t>座標旋轉</a:t>
                </a:r>
                <a:endParaRPr lang="en-US" altLang="zh-TW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877E325E-7102-4BD5-4C25-B1743C8D32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b="-196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111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F148AC-1A54-3332-3D21-1A87B30DF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有極值的 </a:t>
            </a:r>
            <a:r>
              <a:rPr lang="en-US" altLang="zh-TW" dirty="0"/>
              <a:t>Tensor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EEDFF58E-0D28-245A-6FAB-ED128390426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zh-TW" altLang="en-US" dirty="0"/>
                  <a:t>不管 </a:t>
                </a:r>
                <a:r>
                  <a:rPr lang="en-US" altLang="zh-TW" dirty="0"/>
                  <a:t>per-tensor, per-channel, per-group, </a:t>
                </a:r>
                <a:r>
                  <a:rPr lang="zh-TW" altLang="en-US" dirty="0"/>
                  <a:t>共享同一組 </a:t>
                </a:r>
                <a:r>
                  <a:rPr lang="en-US" altLang="zh-TW" dirty="0" err="1"/>
                  <a:t>qparam</a:t>
                </a:r>
                <a:r>
                  <a:rPr lang="en-US" altLang="zh-TW" dirty="0"/>
                  <a:t> </a:t>
                </a:r>
                <a:r>
                  <a:rPr lang="zh-TW" altLang="en-US" dirty="0"/>
                  <a:t>的 </a:t>
                </a:r>
                <a:r>
                  <a:rPr lang="en-US" altLang="zh-TW" dirty="0"/>
                  <a:t>tensor </a:t>
                </a:r>
                <a:r>
                  <a:rPr lang="zh-TW" altLang="en-US" dirty="0"/>
                  <a:t>其值分布如果有 </a:t>
                </a:r>
                <a:r>
                  <a:rPr lang="en-US" altLang="zh-TW" dirty="0"/>
                  <a:t>outliers </a:t>
                </a:r>
                <a:r>
                  <a:rPr lang="zh-TW" altLang="en-US" dirty="0"/>
                  <a:t>則對量化不友善</a:t>
                </a:r>
                <a:endParaRPr lang="en-US" altLang="zh-TW" dirty="0"/>
              </a:p>
              <a:p>
                <a:r>
                  <a:rPr lang="zh-TW" altLang="en-US" dirty="0"/>
                  <a:t>極端情況為 </a:t>
                </a:r>
                <a:r>
                  <a:rPr lang="en-US" altLang="zh-TW" dirty="0"/>
                  <a:t>one-hot vector: e.g.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1, 0, 0</m:t>
                            </m:r>
                          </m:e>
                        </m:d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endParaRPr lang="en-US" altLang="zh-TW" dirty="0"/>
              </a:p>
              <a:p>
                <a:r>
                  <a:rPr lang="zh-TW" altLang="en-US" dirty="0"/>
                  <a:t>但如果先套用正交矩陣</a:t>
                </a:r>
                <a:r>
                  <a:rPr lang="en-US" altLang="zh-TW" dirty="0"/>
                  <a:t>,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𝑅𝑥</m:t>
                    </m:r>
                  </m:oMath>
                </a14:m>
                <a:endParaRPr lang="en-US" altLang="zh-TW" dirty="0"/>
              </a:p>
              <a:p>
                <a:endParaRPr lang="en-US" altLang="zh-TW" dirty="0"/>
              </a:p>
              <a:p>
                <a:endParaRPr lang="en-US" altLang="zh-TW" dirty="0"/>
              </a:p>
              <a:p>
                <a:endParaRPr lang="en-US" altLang="zh-TW" dirty="0"/>
              </a:p>
              <a:p>
                <a:pPr lvl="1"/>
                <a:endParaRPr lang="en-US" altLang="zh-TW" dirty="0"/>
              </a:p>
              <a:p>
                <a:pPr lvl="1"/>
                <a:r>
                  <a:rPr lang="zh-TW" altLang="en-US" dirty="0"/>
                  <a:t>則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0.577, 0.577, 0.577</m:t>
                            </m:r>
                          </m:e>
                        </m:d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endParaRPr lang="en-US" altLang="zh-TW" dirty="0"/>
              </a:p>
              <a:p>
                <a:pPr lvl="1"/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zh-TW" altLang="en-US" dirty="0"/>
                  <a:t> 的分布非常的量化友善</a:t>
                </a:r>
                <a:r>
                  <a:rPr lang="en-US" altLang="zh-TW" dirty="0"/>
                  <a:t>!</a:t>
                </a:r>
                <a:endParaRPr lang="zh-TW" altLang="en-US" dirty="0"/>
              </a:p>
              <a:p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EEDFF58E-0D28-245A-6FAB-ED12839042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22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圖片 7">
            <a:extLst>
              <a:ext uri="{FF2B5EF4-FFF2-40B4-BE49-F238E27FC236}">
                <a16:creationId xmlns:a16="http://schemas.microsoft.com/office/drawing/2014/main" id="{69A7B8CC-1E21-C263-AE2F-B71120E4DA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400" y="3643503"/>
            <a:ext cx="3505200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396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8D0AE07-5389-123C-A5A4-26866FB6E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9" name="內容版面配置區 8">
            <a:extLst>
              <a:ext uri="{FF2B5EF4-FFF2-40B4-BE49-F238E27FC236}">
                <a16:creationId xmlns:a16="http://schemas.microsoft.com/office/drawing/2014/main" id="{0A623745-E2A5-2891-65FC-07C137A380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910" y="915971"/>
            <a:ext cx="5480180" cy="5480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341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19EBE2-9A9C-D80A-B5E3-D9DB38521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矩陣乘法套用旋轉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B1F277CE-D0B8-E25A-B9BA-42989FAEE8F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𝑊𝑥</m:t>
                    </m:r>
                  </m:oMath>
                </a14:m>
                <a:r>
                  <a:rPr lang="en-US" altLang="zh-TW" dirty="0"/>
                  <a:t>, </a:t>
                </a:r>
                <a:r>
                  <a:rPr lang="zh-TW" altLang="en-US" dirty="0"/>
                  <a:t>其中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altLang="zh-TW" dirty="0"/>
                  <a:t>, input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×1</m:t>
                        </m:r>
                      </m:sup>
                    </m:sSup>
                  </m:oMath>
                </a14:m>
                <a:r>
                  <a:rPr lang="en-US" altLang="zh-TW" dirty="0"/>
                  <a:t>, output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×1</m:t>
                        </m:r>
                      </m:sup>
                    </m:sSup>
                  </m:oMath>
                </a14:m>
                <a:endParaRPr lang="en-US" altLang="zh-TW" dirty="0"/>
              </a:p>
              <a:p>
                <a:r>
                  <a:rPr lang="zh-TW" altLang="en-US" dirty="0"/>
                  <a:t>考慮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𝑊𝑥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p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p>
                        </m:s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𝑊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p>
                        </m:s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𝑈𝑊</m:t>
                        </m:r>
                        <m:sSup>
                          <m:sSupPr>
                            <m:ctrlPr>
                              <a:rPr lang="en-US" altLang="zh-TW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US" altLang="zh-TW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p>
                        </m:sSup>
                      </m:e>
                    </m:d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solidFill>
                              <a:srgbClr val="ED7D31"/>
                            </a:solidFill>
                            <a:latin typeface="Cambria Math" panose="02040503050406030204" pitchFamily="18" charset="0"/>
                          </a:rPr>
                          <m:t>𝑉𝑥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acc>
                      <m:accPr>
                        <m:chr m:val="̃"/>
                        <m:ctrlPr>
                          <a:rPr lang="en-US" altLang="zh-TW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</m:acc>
                    <m:acc>
                      <m:accPr>
                        <m:chr m:val="̃"/>
                        <m:ctrlPr>
                          <a:rPr lang="en-US" altLang="zh-TW" i="1">
                            <a:solidFill>
                              <a:srgbClr val="ED7D3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i="1">
                            <a:solidFill>
                              <a:srgbClr val="ED7D3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endParaRPr lang="en-US" altLang="zh-TW" dirty="0"/>
              </a:p>
              <a:p>
                <a:r>
                  <a:rPr lang="zh-TW" altLang="en-US" dirty="0"/>
                  <a:t>透過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zh-TW" altLang="en-US" dirty="0"/>
                  <a:t> 旋轉</a:t>
                </a:r>
                <a:r>
                  <a:rPr lang="en-US" altLang="zh-TW" dirty="0"/>
                  <a:t>, </a:t>
                </a:r>
                <a:r>
                  <a:rPr lang="zh-TW" altLang="en-US" dirty="0"/>
                  <a:t>能使得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zh-TW" alt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𝑉𝑥</m:t>
                    </m:r>
                  </m:oMath>
                </a14:m>
                <a:r>
                  <a:rPr lang="zh-TW" altLang="en-US" dirty="0"/>
                  <a:t> 好量化</a:t>
                </a:r>
                <a:endParaRPr lang="en-US" altLang="zh-TW" dirty="0"/>
              </a:p>
              <a:p>
                <a:r>
                  <a:rPr lang="zh-TW" altLang="en-US" dirty="0"/>
                  <a:t>透過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𝑈</m:t>
                    </m:r>
                  </m:oMath>
                </a14:m>
                <a:r>
                  <a:rPr lang="zh-TW" altLang="en-US" dirty="0"/>
                  <a:t> 旋轉</a:t>
                </a:r>
                <a:r>
                  <a:rPr lang="en-US" altLang="zh-TW" dirty="0"/>
                  <a:t>, </a:t>
                </a:r>
                <a:r>
                  <a:rPr lang="zh-TW" altLang="en-US" dirty="0"/>
                  <a:t>能使得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zh-TW" alt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</m:acc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𝑈𝑊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zh-TW" altLang="en-US" dirty="0"/>
                  <a:t> 好量化</a:t>
                </a:r>
                <a:endParaRPr lang="en-US" altLang="zh-TW" dirty="0"/>
              </a:p>
              <a:p>
                <a:r>
                  <a:rPr lang="zh-TW" altLang="en-US" dirty="0"/>
                  <a:t>則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zh-TW" alt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</m:acc>
                    <m:acc>
                      <m:accPr>
                        <m:chr m:val="̃"/>
                        <m:ctrlPr>
                          <a:rPr lang="zh-TW" alt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zh-TW" altLang="en-US" dirty="0"/>
                  <a:t> 因為量化誤差很小</a:t>
                </a:r>
                <a:r>
                  <a:rPr lang="en-US" altLang="zh-TW" dirty="0"/>
                  <a:t>, </a:t>
                </a:r>
                <a:r>
                  <a:rPr lang="zh-TW" altLang="en-US" dirty="0"/>
                  <a:t>所以很精準</a:t>
                </a:r>
                <a:r>
                  <a:rPr lang="en-US" altLang="zh-TW" dirty="0"/>
                  <a:t>, </a:t>
                </a:r>
                <a:r>
                  <a:rPr lang="zh-TW" altLang="en-US" dirty="0"/>
                  <a:t>此時多乘一個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zh-TW" altLang="en-US" dirty="0"/>
                  <a:t> 即可還原回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𝑊𝑥</m:t>
                    </m:r>
                  </m:oMath>
                </a14:m>
                <a:endParaRPr lang="en-US" altLang="zh-TW" dirty="0"/>
              </a:p>
              <a:p>
                <a:endParaRPr lang="en-US" altLang="zh-TW" dirty="0"/>
              </a:p>
              <a:p>
                <a:r>
                  <a:rPr lang="en-US" altLang="zh-TW" dirty="0"/>
                  <a:t>PS: </a:t>
                </a:r>
                <a:r>
                  <a:rPr lang="zh-TW" altLang="en-US" dirty="0"/>
                  <a:t>或是更極致的情況</a:t>
                </a:r>
                <a:r>
                  <a:rPr lang="en-US" altLang="zh-TW" dirty="0"/>
                  <a:t>,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𝑊𝑥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𝑊</m:t>
                        </m:r>
                        <m:sSup>
                          <m:sSup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p>
                        </m:sSup>
                      </m:e>
                    </m:d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𝑉𝑥</m:t>
                        </m:r>
                      </m:e>
                    </m:d>
                  </m:oMath>
                </a14:m>
                <a:r>
                  <a:rPr lang="en-US" altLang="zh-TW" dirty="0"/>
                  <a:t>, </a:t>
                </a:r>
                <a:r>
                  <a:rPr lang="zh-TW" altLang="en-US" dirty="0"/>
                  <a:t>用一個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altLang="zh-TW" dirty="0"/>
                  <a:t> </a:t>
                </a:r>
                <a:r>
                  <a:rPr lang="zh-TW" altLang="en-US" dirty="0"/>
                  <a:t>就同時讓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𝑊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zh-TW" altLang="en-US" dirty="0"/>
                  <a:t>和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𝑉𝑥</m:t>
                    </m:r>
                  </m:oMath>
                </a14:m>
                <a:r>
                  <a:rPr lang="en-US" altLang="zh-TW" dirty="0"/>
                  <a:t> </a:t>
                </a:r>
                <a:r>
                  <a:rPr lang="zh-TW" altLang="en-US" dirty="0"/>
                  <a:t>都好量化</a:t>
                </a:r>
                <a:endParaRPr lang="en-US" altLang="zh-TW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B1F277CE-D0B8-E25A-B9BA-42989FAEE8F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b="-364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0876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標題 1">
                <a:extLst>
                  <a:ext uri="{FF2B5EF4-FFF2-40B4-BE49-F238E27FC236}">
                    <a16:creationId xmlns:a16="http://schemas.microsoft.com/office/drawing/2014/main" id="{D361EBB0-5C86-9BC8-08CB-49A15E56268E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zh-TW" altLang="en-US" dirty="0"/>
                  <a:t>怎麼選擇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𝑹</m:t>
                    </m:r>
                  </m:oMath>
                </a14:m>
                <a:r>
                  <a:rPr lang="en-US" altLang="zh-TW" dirty="0"/>
                  <a:t>?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2" name="標題 1">
                <a:extLst>
                  <a:ext uri="{FF2B5EF4-FFF2-40B4-BE49-F238E27FC236}">
                    <a16:creationId xmlns:a16="http://schemas.microsoft.com/office/drawing/2014/main" id="{D361EBB0-5C86-9BC8-08CB-49A15E5626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97778C9-25E9-D9DC-29F0-218F569FF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隨機就好</a:t>
            </a:r>
            <a:r>
              <a:rPr lang="en-US" altLang="zh-TW" dirty="0"/>
              <a:t>!</a:t>
            </a:r>
            <a:endParaRPr lang="zh-TW" altLang="en-US" dirty="0"/>
          </a:p>
          <a:p>
            <a:r>
              <a:rPr lang="zh-TW" altLang="en-US" dirty="0"/>
              <a:t>維度 </a:t>
            </a:r>
            <a:r>
              <a:rPr lang="en-US" altLang="zh-TW" dirty="0"/>
              <a:t>1000 </a:t>
            </a:r>
            <a:r>
              <a:rPr lang="zh-TW" altLang="en-US" dirty="0"/>
              <a:t>的 </a:t>
            </a:r>
            <a:r>
              <a:rPr lang="en-US" altLang="zh-TW" dirty="0"/>
              <a:t>one hot vector </a:t>
            </a:r>
            <a:r>
              <a:rPr lang="zh-TW" altLang="en-US" dirty="0"/>
              <a:t>做實驗</a:t>
            </a:r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大部分的值已經落在 </a:t>
            </a:r>
            <a:r>
              <a:rPr lang="en-US" altLang="zh-TW" dirty="0"/>
              <a:t>±0.032 </a:t>
            </a:r>
            <a:r>
              <a:rPr lang="zh-TW" altLang="en-US" dirty="0"/>
              <a:t>之間了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A6B2780-99AC-4345-542A-6E5EDB242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128" y="2924076"/>
            <a:ext cx="5266944" cy="2154436"/>
          </a:xfrm>
          <a:prstGeom prst="rect">
            <a:avLst/>
          </a:prstGeom>
          <a:solidFill>
            <a:srgbClr val="F7F7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8959A8"/>
                </a:solidFill>
                <a:effectLst/>
                <a:latin typeface="Consolas" panose="020B0609020204030204" pitchFamily="49" charset="0"/>
              </a:rPr>
              <a:t>import</a:t>
            </a: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4D4D4C"/>
                </a:solidFill>
                <a:effectLst/>
                <a:latin typeface="Consolas" panose="020B0609020204030204" pitchFamily="49" charset="0"/>
              </a:rPr>
              <a:t> numpy </a:t>
            </a: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8959A8"/>
                </a:solidFill>
                <a:effectLst/>
                <a:latin typeface="Consolas" panose="020B0609020204030204" pitchFamily="49" charset="0"/>
              </a:rPr>
              <a:t>as</a:t>
            </a: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4D4D4C"/>
                </a:solidFill>
                <a:effectLst/>
                <a:latin typeface="Consolas" panose="020B0609020204030204" pitchFamily="49" charset="0"/>
              </a:rPr>
              <a:t> np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8959A8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4D4D4C"/>
                </a:solidFill>
                <a:effectLst/>
                <a:latin typeface="Consolas" panose="020B0609020204030204" pitchFamily="49" charset="0"/>
              </a:rPr>
              <a:t> scipy.stats </a:t>
            </a: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8959A8"/>
                </a:solidFill>
                <a:effectLst/>
                <a:latin typeface="Consolas" panose="020B0609020204030204" pitchFamily="49" charset="0"/>
              </a:rPr>
              <a:t>import</a:t>
            </a: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4D4D4C"/>
                </a:solidFill>
                <a:effectLst/>
                <a:latin typeface="Consolas" panose="020B0609020204030204" pitchFamily="49" charset="0"/>
              </a:rPr>
              <a:t> ortho_group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4D4D4C"/>
                </a:solidFill>
                <a:effectLst/>
                <a:latin typeface="Consolas" panose="020B0609020204030204" pitchFamily="49" charset="0"/>
              </a:rPr>
              <a:t>np.random.seed(</a:t>
            </a: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718C00"/>
                </a:solidFill>
                <a:effectLst/>
                <a:latin typeface="Consolas" panose="020B0609020204030204" pitchFamily="49" charset="0"/>
              </a:rPr>
              <a:t>42</a:t>
            </a: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4D4D4C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4D4D4C"/>
                </a:solidFill>
                <a:effectLst/>
                <a:latin typeface="Consolas" panose="020B0609020204030204" pitchFamily="49" charset="0"/>
              </a:rPr>
              <a:t>n = </a:t>
            </a: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718C00"/>
                </a:solidFill>
                <a:effectLst/>
                <a:latin typeface="Consolas" panose="020B0609020204030204" pitchFamily="49" charset="0"/>
              </a:rPr>
              <a:t>1000</a:t>
            </a:r>
            <a:endParaRPr kumimoji="0" lang="zh-TW" altLang="zh-TW" sz="1400" b="0" i="0" u="none" strike="noStrike" cap="none" normalizeH="0" baseline="0" dirty="0">
              <a:ln>
                <a:noFill/>
              </a:ln>
              <a:solidFill>
                <a:srgbClr val="4D4D4C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4D4D4C"/>
                </a:solidFill>
                <a:effectLst/>
                <a:latin typeface="Consolas" panose="020B0609020204030204" pitchFamily="49" charset="0"/>
              </a:rPr>
              <a:t>v = np.zeros(n)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4D4D4C"/>
                </a:solidFill>
                <a:effectLst/>
                <a:latin typeface="Consolas" panose="020B0609020204030204" pitchFamily="49" charset="0"/>
              </a:rPr>
              <a:t>v[</a:t>
            </a: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718C00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4D4D4C"/>
                </a:solidFill>
                <a:effectLst/>
                <a:latin typeface="Consolas" panose="020B0609020204030204" pitchFamily="49" charset="0"/>
              </a:rPr>
              <a:t>] = </a:t>
            </a: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718C00"/>
                </a:solidFill>
                <a:effectLst/>
                <a:latin typeface="Consolas" panose="020B0609020204030204" pitchFamily="49" charset="0"/>
              </a:rPr>
              <a:t>1.0</a:t>
            </a:r>
            <a:endParaRPr kumimoji="0" lang="zh-TW" altLang="zh-TW" sz="1400" b="0" i="0" u="none" strike="noStrike" cap="none" normalizeH="0" baseline="0" dirty="0">
              <a:ln>
                <a:noFill/>
              </a:ln>
              <a:solidFill>
                <a:srgbClr val="4D4D4C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8E908C"/>
                </a:solidFill>
                <a:effectLst/>
                <a:latin typeface="Consolas" panose="020B0609020204030204" pitchFamily="49" charset="0"/>
              </a:rPr>
              <a:t># </a:t>
            </a:r>
            <a:r>
              <a:rPr kumimoji="0" lang="zh-TW" altLang="zh-TW" sz="1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nsolas" panose="020B0609020204030204" pitchFamily="49" charset="0"/>
              </a:rPr>
              <a:t>隨機</a:t>
            </a: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8E908C"/>
                </a:solidFill>
                <a:effectLst/>
                <a:latin typeface="Consolas" panose="020B0609020204030204" pitchFamily="49" charset="0"/>
              </a:rPr>
              <a:t>生成一個 n x n 的正交矩陣 (均勻分佈於 O(n) 空間)</a:t>
            </a:r>
            <a:endParaRPr kumimoji="0" lang="zh-TW" altLang="zh-TW" sz="1400" b="0" i="0" u="none" strike="noStrike" cap="none" normalizeH="0" baseline="0" dirty="0">
              <a:ln>
                <a:noFill/>
              </a:ln>
              <a:solidFill>
                <a:srgbClr val="4D4D4C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4D4D4C"/>
                </a:solidFill>
                <a:effectLst/>
                <a:latin typeface="Consolas" panose="020B0609020204030204" pitchFamily="49" charset="0"/>
              </a:rPr>
              <a:t>U = ortho_group.rvs(dim=n)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8E908C"/>
                </a:solidFill>
                <a:effectLst/>
                <a:latin typeface="Consolas" panose="020B0609020204030204" pitchFamily="49" charset="0"/>
              </a:rPr>
              <a:t># 將</a:t>
            </a:r>
            <a:r>
              <a:rPr kumimoji="0" lang="zh-TW" altLang="zh-TW" sz="1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nsolas" panose="020B0609020204030204" pitchFamily="49" charset="0"/>
              </a:rPr>
              <a:t>隨機正交矩陣</a:t>
            </a: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8E908C"/>
                </a:solidFill>
                <a:effectLst/>
                <a:latin typeface="Consolas" panose="020B0609020204030204" pitchFamily="49" charset="0"/>
              </a:rPr>
              <a:t>乘上原本的向量</a:t>
            </a:r>
            <a:endParaRPr kumimoji="0" lang="zh-TW" altLang="zh-TW" sz="1400" b="0" i="0" u="none" strike="noStrike" cap="none" normalizeH="0" baseline="0" dirty="0">
              <a:ln>
                <a:noFill/>
              </a:ln>
              <a:solidFill>
                <a:srgbClr val="4D4D4C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400" b="0" i="0" u="none" strike="noStrike" cap="none" normalizeH="0" baseline="0" dirty="0">
                <a:ln>
                  <a:noFill/>
                </a:ln>
                <a:solidFill>
                  <a:srgbClr val="4D4D4C"/>
                </a:solidFill>
                <a:effectLst/>
                <a:latin typeface="Consolas" panose="020B0609020204030204" pitchFamily="49" charset="0"/>
              </a:rPr>
              <a:t>v_rotated = U @ v</a:t>
            </a:r>
            <a:endParaRPr kumimoji="0" lang="zh-TW" altLang="zh-TW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D4C291F2-38B9-C0BD-D6AF-29F35DEE73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621" y="2346230"/>
            <a:ext cx="4634182" cy="3310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3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D9534D-43F6-D9DF-7F65-7DBEAAA28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隨機的數學保證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DAA36F78-5AC6-BF93-400F-D6EEC9848BD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zh-TW" altLang="en-US" dirty="0"/>
                  <a:t>為什麼隨機可以</a:t>
                </a:r>
                <a:r>
                  <a:rPr lang="en-US" altLang="zh-TW" dirty="0"/>
                  <a:t>?</a:t>
                </a:r>
              </a:p>
              <a:p>
                <a:r>
                  <a:rPr lang="zh-TW" altLang="en-US" dirty="0"/>
                  <a:t>機率理論中有個不等式</a:t>
                </a:r>
                <a:r>
                  <a:rPr lang="en-US" altLang="zh-TW" dirty="0"/>
                  <a:t>: </a:t>
                </a:r>
                <a:r>
                  <a:rPr lang="en-US" altLang="zh-TW" dirty="0">
                    <a:hlinkClick r:id="rId2"/>
                  </a:rPr>
                  <a:t>Concentration inequality</a:t>
                </a:r>
                <a:endParaRPr lang="en-US" altLang="zh-TW" dirty="0"/>
              </a:p>
              <a:p>
                <a:pPr lvl="1"/>
                <a:r>
                  <a:rPr lang="zh-TW" altLang="en-US" dirty="0"/>
                  <a:t>在探討什麼樣的情況</a:t>
                </a:r>
                <a:r>
                  <a:rPr lang="en-US" altLang="zh-TW" dirty="0"/>
                  <a:t>, random variable </a:t>
                </a:r>
                <a:r>
                  <a:rPr lang="zh-TW" altLang="en-US" dirty="0"/>
                  <a:t>偏離平均值太遠的機率</a:t>
                </a:r>
                <a:r>
                  <a:rPr lang="en-US" altLang="zh-TW" dirty="0"/>
                  <a:t>, </a:t>
                </a:r>
                <a:r>
                  <a:rPr lang="zh-TW" altLang="en-US" dirty="0"/>
                  <a:t>不會太高</a:t>
                </a:r>
                <a:endParaRPr lang="en-US" altLang="zh-TW" dirty="0"/>
              </a:p>
              <a:p>
                <a:r>
                  <a:rPr lang="en-US" altLang="zh-TW" dirty="0">
                    <a:hlinkClick r:id="rId3"/>
                  </a:rPr>
                  <a:t>QuIP</a:t>
                </a:r>
                <a:r>
                  <a:rPr lang="en-US" altLang="zh-TW" dirty="0"/>
                  <a:t> </a:t>
                </a:r>
                <a:r>
                  <a:rPr lang="zh-TW" altLang="en-US" dirty="0"/>
                  <a:t>論文的 </a:t>
                </a:r>
                <a:r>
                  <a:rPr lang="en-US" altLang="zh-TW" b="1" dirty="0"/>
                  <a:t>[Lemma 9]: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zh-TW" dirty="0"/>
                  <a:t> </a:t>
                </a:r>
                <a:r>
                  <a:rPr lang="zh-TW" altLang="en-US" dirty="0"/>
                  <a:t>是單位球上表面的一個隨機向量</a:t>
                </a:r>
                <a:r>
                  <a:rPr lang="en-US" altLang="zh-TW" dirty="0"/>
                  <a:t>, i.e.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altLang="zh-TW" dirty="0"/>
                  <a:t>.</a:t>
                </a:r>
              </a:p>
              <a:p>
                <a:pPr lvl="1"/>
                <a:r>
                  <a:rPr lang="zh-TW" altLang="en-US" dirty="0"/>
                  <a:t>對任意 </a:t>
                </a:r>
                <a:r>
                  <a:rPr lang="en-US" altLang="zh-TW" dirty="0"/>
                  <a:t>1-Lipschitz </a:t>
                </a:r>
                <a:r>
                  <a:rPr lang="zh-TW" altLang="en-US" dirty="0"/>
                  <a:t>函數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⟼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altLang="zh-TW" dirty="0"/>
                  <a:t>, </a:t>
                </a:r>
                <a:r>
                  <a:rPr lang="zh-TW" altLang="en-US" dirty="0"/>
                  <a:t>存在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altLang="zh-TW" dirty="0"/>
                  <a:t> </a:t>
                </a:r>
                <a:r>
                  <a:rPr lang="zh-TW" altLang="en-US" dirty="0"/>
                  <a:t>與維度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zh-TW" dirty="0"/>
                  <a:t> </a:t>
                </a:r>
                <a:r>
                  <a:rPr lang="zh-TW" altLang="en-US" dirty="0"/>
                  <a:t>無關</a:t>
                </a:r>
                <a:r>
                  <a:rPr lang="en-US" altLang="zh-TW" dirty="0"/>
                  <a:t>, </a:t>
                </a:r>
                <a:r>
                  <a:rPr lang="zh-TW" altLang="en-US" dirty="0"/>
                  <a:t>滿足</a:t>
                </a:r>
                <a:endParaRPr lang="en-US" altLang="zh-TW" dirty="0"/>
              </a:p>
              <a:p>
                <a:pPr marL="508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𝐹</m:t>
                          </m:r>
                          <m:d>
                            <m:d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zh-TW" altLang="en-US" i="1">
                              <a:latin typeface="Cambria Math" panose="02040503050406030204" pitchFamily="18" charset="0"/>
                            </a:rPr>
                            <m:t>𝔼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  <m:d>
                                <m:d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  <m:r>
                            <a:rPr lang="en-US" altLang="zh-TW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altLang="zh-TW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m:rPr>
                          <m:nor/>
                        </m:rPr>
                        <a:rPr lang="en-US" altLang="zh-TW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exp</m:t>
                      </m:r>
                      <m:d>
                        <m:dPr>
                          <m:ctrlPr>
                            <a:rPr lang="en-US" altLang="zh-TW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sSup>
                                <m:sSup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altLang="zh-TW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altLang="zh-TW" dirty="0"/>
              </a:p>
              <a:p>
                <a:r>
                  <a:rPr lang="zh-TW" altLang="en-US" dirty="0"/>
                  <a:t>白話來說</a:t>
                </a:r>
                <a:r>
                  <a:rPr lang="en-US" altLang="zh-TW" dirty="0"/>
                  <a:t>, </a:t>
                </a:r>
                <a14:m>
                  <m:oMath xmlns:m="http://schemas.openxmlformats.org/officeDocument/2006/math">
                    <m:r>
                      <a:rPr lang="en-US" altLang="zh-TW" i="1">
                        <a:solidFill>
                          <a:srgbClr val="ED7D31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zh-TW" i="1">
                            <a:solidFill>
                              <a:srgbClr val="ED7D3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solidFill>
                              <a:srgbClr val="ED7D3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zh-TW" altLang="en-US" dirty="0">
                    <a:solidFill>
                      <a:srgbClr val="ED7D31"/>
                    </a:solidFill>
                  </a:rPr>
                  <a:t>偏離期望值</a:t>
                </a:r>
                <a:r>
                  <a:rPr lang="zh-TW" altLang="en-US" dirty="0">
                    <a:solidFill>
                      <a:schemeClr val="accent1"/>
                    </a:solidFill>
                  </a:rPr>
                  <a:t>超過 </a:t>
                </a:r>
                <a14:m>
                  <m:oMath xmlns:m="http://schemas.openxmlformats.org/officeDocument/2006/math">
                    <m:r>
                      <a:rPr lang="en-US" altLang="zh-TW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zh-TW" altLang="en-US" dirty="0"/>
                  <a:t>的</a:t>
                </a:r>
                <a:r>
                  <a:rPr lang="zh-TW" altLang="en-US" dirty="0">
                    <a:solidFill>
                      <a:srgbClr val="00B050"/>
                    </a:solidFill>
                  </a:rPr>
                  <a:t>機率不會太大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(</a:t>
                </a:r>
                <a:r>
                  <a:rPr lang="zh-TW" altLang="en-US" dirty="0"/>
                  <a:t>不會超過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𝐶</m:t>
                    </m:r>
                    <m:r>
                      <m:rPr>
                        <m:nor/>
                      </m:rPr>
                      <a:rPr lang="en-US" altLang="zh-TW">
                        <a:latin typeface="Cambria Math" panose="02040503050406030204" pitchFamily="18" charset="0"/>
                      </a:rPr>
                      <m:t>exp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𝑛</m:t>
                        </m:r>
                        <m:sSup>
                          <m:sSup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</m:oMath>
                </a14:m>
                <a:r>
                  <a:rPr lang="en-US" altLang="zh-TW" dirty="0"/>
                  <a:t>)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DAA36F78-5AC6-BF93-400F-D6EEC9848BD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4"/>
                <a:stretch>
                  <a:fillRect l="-928" t="-210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矩形 3">
            <a:extLst>
              <a:ext uri="{FF2B5EF4-FFF2-40B4-BE49-F238E27FC236}">
                <a16:creationId xmlns:a16="http://schemas.microsoft.com/office/drawing/2014/main" id="{BAE26D91-B101-0356-0DEC-D0321109F09A}"/>
              </a:ext>
            </a:extLst>
          </p:cNvPr>
          <p:cNvSpPr/>
          <p:nvPr/>
        </p:nvSpPr>
        <p:spPr>
          <a:xfrm>
            <a:off x="3598164" y="4520986"/>
            <a:ext cx="2231136" cy="365760"/>
          </a:xfrm>
          <a:prstGeom prst="rect">
            <a:avLst/>
          </a:prstGeom>
          <a:noFill/>
          <a:ln w="28575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B04814A6-0AEF-E77F-E286-1B15D9B0F922}"/>
              </a:ext>
            </a:extLst>
          </p:cNvPr>
          <p:cNvSpPr/>
          <p:nvPr/>
        </p:nvSpPr>
        <p:spPr>
          <a:xfrm>
            <a:off x="5897880" y="4520986"/>
            <a:ext cx="615527" cy="36576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ADF4989D-1DD2-E1E8-FC14-ABC0FF49FF62}"/>
              </a:ext>
            </a:extLst>
          </p:cNvPr>
          <p:cNvSpPr/>
          <p:nvPr/>
        </p:nvSpPr>
        <p:spPr>
          <a:xfrm>
            <a:off x="6581987" y="4210598"/>
            <a:ext cx="2333413" cy="98653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0159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3B2860-0A0A-AB17-56B5-74040F64B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隨機的數學保證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6283A7A0-2228-6620-917B-BABCC9797B2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zh-TW" altLang="en-US" dirty="0"/>
                  <a:t>為什麼隨機可以</a:t>
                </a:r>
                <a:r>
                  <a:rPr lang="en-US" altLang="zh-TW" dirty="0"/>
                  <a:t>?</a:t>
                </a:r>
              </a:p>
              <a:p>
                <a:r>
                  <a:rPr lang="zh-TW" altLang="en-US" dirty="0"/>
                  <a:t>機率理論中有個不等式</a:t>
                </a:r>
                <a:r>
                  <a:rPr lang="en-US" altLang="zh-TW" dirty="0"/>
                  <a:t>: </a:t>
                </a:r>
                <a:r>
                  <a:rPr lang="en-US" altLang="zh-TW" dirty="0">
                    <a:hlinkClick r:id="rId2"/>
                  </a:rPr>
                  <a:t>Concentration inequality</a:t>
                </a:r>
                <a:endParaRPr lang="en-US" altLang="zh-TW" dirty="0"/>
              </a:p>
              <a:p>
                <a:pPr lvl="1"/>
                <a:r>
                  <a:rPr lang="zh-TW" altLang="en-US" dirty="0"/>
                  <a:t>在探討什麼樣的情況</a:t>
                </a:r>
                <a:r>
                  <a:rPr lang="en-US" altLang="zh-TW" dirty="0"/>
                  <a:t>, random variable </a:t>
                </a:r>
                <a:r>
                  <a:rPr lang="zh-TW" altLang="en-US" dirty="0"/>
                  <a:t>偏離平均值太遠的機率</a:t>
                </a:r>
                <a:r>
                  <a:rPr lang="en-US" altLang="zh-TW" dirty="0"/>
                  <a:t>, </a:t>
                </a:r>
                <a:r>
                  <a:rPr lang="zh-TW" altLang="en-US" dirty="0"/>
                  <a:t>不會太高</a:t>
                </a:r>
                <a:endParaRPr lang="en-US" altLang="zh-TW" dirty="0"/>
              </a:p>
              <a:p>
                <a:r>
                  <a:rPr lang="en-US" altLang="zh-TW" dirty="0" err="1">
                    <a:hlinkClick r:id="rId3"/>
                  </a:rPr>
                  <a:t>QuIP</a:t>
                </a:r>
                <a:r>
                  <a:rPr lang="en-US" altLang="zh-TW" dirty="0"/>
                  <a:t> </a:t>
                </a:r>
                <a:r>
                  <a:rPr lang="zh-TW" altLang="en-US" dirty="0"/>
                  <a:t>論文的 </a:t>
                </a:r>
                <a:r>
                  <a:rPr lang="en-US" altLang="zh-TW" b="1" dirty="0"/>
                  <a:t>[Lemma 10]:</a:t>
                </a:r>
              </a:p>
              <a:p>
                <a:pPr lvl="1"/>
                <a:r>
                  <a:rPr lang="zh-TW" altLang="en-US" dirty="0">
                    <a:latin typeface="Cambria Math" panose="02040503050406030204" pitchFamily="18" charset="0"/>
                  </a:rPr>
                  <a:t>設 </a:t>
                </a:r>
                <a14:m>
                  <m:oMath xmlns:m="http://schemas.openxmlformats.org/officeDocument/2006/math">
                    <m:r>
                      <a:rPr lang="en-US" altLang="zh-TW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altLang="zh-TW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altLang="zh-TW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altLang="zh-TW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en-US" altLang="zh-TW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altLang="zh-TW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altLang="zh-TW" dirty="0">
                    <a:latin typeface="Cambria Math" panose="02040503050406030204" pitchFamily="18" charset="0"/>
                  </a:rPr>
                  <a:t>, </a:t>
                </a:r>
                <a:r>
                  <a:rPr lang="zh-TW" altLang="en-US" dirty="0">
                    <a:latin typeface="Cambria Math" panose="02040503050406030204" pitchFamily="18" charset="0"/>
                  </a:rPr>
                  <a:t>且 </a:t>
                </a:r>
                <a14:m>
                  <m:oMath xmlns:m="http://schemas.openxmlformats.org/officeDocument/2006/math">
                    <m:r>
                      <a:rPr lang="en-US" altLang="zh-TW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zh-TW" dirty="0"/>
                  <a:t> </a:t>
                </a:r>
                <a:r>
                  <a:rPr lang="zh-TW" altLang="en-US" dirty="0"/>
                  <a:t>是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altLang="zh-TW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zh-TW" altLang="en-US" dirty="0"/>
                  <a:t> 單位球表面上的一個隨機向量</a:t>
                </a:r>
                <a:r>
                  <a:rPr lang="en-US" altLang="zh-TW" dirty="0"/>
                  <a:t>, i.e.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zh-TW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altLang="zh-TW" dirty="0"/>
                  <a:t>.</a:t>
                </a:r>
              </a:p>
              <a:p>
                <a:pPr lvl="1"/>
                <a:r>
                  <a:rPr lang="zh-TW" altLang="en-US" dirty="0"/>
                  <a:t>存在 </a:t>
                </a:r>
                <a14:m>
                  <m:oMath xmlns:m="http://schemas.openxmlformats.org/officeDocument/2006/math">
                    <m:r>
                      <a:rPr lang="en-US" altLang="zh-TW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altLang="zh-TW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altLang="zh-TW" dirty="0"/>
                  <a:t> </a:t>
                </a:r>
                <a:r>
                  <a:rPr lang="zh-TW" altLang="en-US" dirty="0"/>
                  <a:t>與維度 </a:t>
                </a:r>
                <a14:m>
                  <m:oMath xmlns:m="http://schemas.openxmlformats.org/officeDocument/2006/math">
                    <m:r>
                      <a:rPr lang="en-US" altLang="zh-TW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zh-TW" dirty="0"/>
                  <a:t> </a:t>
                </a:r>
                <a:r>
                  <a:rPr lang="zh-TW" altLang="en-US" dirty="0"/>
                  <a:t>無關</a:t>
                </a:r>
                <a:r>
                  <a:rPr lang="en-US" altLang="zh-TW" dirty="0"/>
                  <a:t>, </a:t>
                </a:r>
                <a:r>
                  <a:rPr lang="zh-TW" altLang="en-US" dirty="0"/>
                  <a:t>滿足</a:t>
                </a:r>
                <a:endParaRPr lang="en-US" altLang="zh-TW" dirty="0"/>
              </a:p>
              <a:p>
                <a:pPr marL="508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zh-TW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d>
                                        <m:dPr>
                                          <m:begChr m:val="‖"/>
                                          <m:endChr m:val="‖"/>
                                          <m:ctrlPr>
                                            <a:rPr lang="en-US" altLang="zh-TW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zh-TW" i="1" smtClean="0">
                                              <a:latin typeface="Cambria Math" panose="02040503050406030204" pitchFamily="18" charset="0"/>
                                            </a:rPr>
                                            <m:t>𝐵𝑥</m:t>
                                          </m:r>
                                        </m:e>
                                      </m:d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altLang="zh-TW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d>
                                            <m:dPr>
                                              <m:begChr m:val="‖"/>
                                              <m:endChr m:val="‖"/>
                                              <m:ctrlPr>
                                                <a:rPr lang="en-US" altLang="zh-TW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altLang="zh-TW" i="1" smtClean="0">
                                                  <a:latin typeface="Cambria Math" panose="02040503050406030204" pitchFamily="18" charset="0"/>
                                                </a:rPr>
                                                <m:t>𝐵</m:t>
                                              </m:r>
                                            </m:e>
                                          </m:d>
                                        </m:e>
                                        <m:sub>
                                          <m:r>
                                            <a:rPr lang="en-US" altLang="zh-TW" i="1" smtClean="0">
                                              <a:latin typeface="Cambria Math" panose="02040503050406030204" pitchFamily="18" charset="0"/>
                                            </a:rPr>
                                            <m:t>𝐹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zh-TW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</m:t>
                          </m:r>
                          <m:f>
                            <m:fPr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altLang="zh-TW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num>
                            <m:den>
                              <m:r>
                                <a:rPr lang="en-US" altLang="zh-TW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  <m:func>
                            <m:funcPr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zh-TW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en-US" altLang="zh-TW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𝐶</m:t>
                                  </m:r>
                                  <m:r>
                                    <a:rPr lang="en-US" altLang="zh-TW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num>
                                <m:den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𝛿</m:t>
                                  </m:r>
                                </m:den>
                              </m:f>
                            </m:e>
                          </m:func>
                        </m:e>
                      </m:d>
                      <m:r>
                        <a:rPr lang="en-US" altLang="zh-TW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zh-TW" alt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US" altLang="zh-TW" dirty="0"/>
              </a:p>
              <a:p>
                <a:r>
                  <a:rPr lang="zh-TW" altLang="en-US" dirty="0"/>
                  <a:t>白話來說</a:t>
                </a:r>
                <a:r>
                  <a:rPr lang="en-US" altLang="zh-TW" dirty="0"/>
                  <a:t>, </a:t>
                </a:r>
                <a:r>
                  <a:rPr lang="zh-TW" altLang="en-US" dirty="0">
                    <a:solidFill>
                      <a:srgbClr val="ED7D31"/>
                    </a:solidFill>
                  </a:rPr>
                  <a:t>投影向量</a:t>
                </a:r>
                <a:r>
                  <a:rPr lang="zh-TW" altLang="en-US" dirty="0">
                    <a:solidFill>
                      <a:schemeClr val="accent1"/>
                    </a:solidFill>
                  </a:rPr>
                  <a:t>超過一個值</a:t>
                </a:r>
                <a:r>
                  <a:rPr lang="zh-TW" altLang="en-US" dirty="0"/>
                  <a:t>的</a:t>
                </a:r>
                <a:r>
                  <a:rPr lang="zh-TW" altLang="en-US" dirty="0">
                    <a:solidFill>
                      <a:srgbClr val="00B050"/>
                    </a:solidFill>
                  </a:rPr>
                  <a:t>機率不會太大</a:t>
                </a:r>
                <a:r>
                  <a:rPr lang="en-US" altLang="zh-TW" dirty="0"/>
                  <a:t>.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6283A7A0-2228-6620-917B-BABCC9797B2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4"/>
                <a:stretch>
                  <a:fillRect l="-928" t="-210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矩形 3">
            <a:extLst>
              <a:ext uri="{FF2B5EF4-FFF2-40B4-BE49-F238E27FC236}">
                <a16:creationId xmlns:a16="http://schemas.microsoft.com/office/drawing/2014/main" id="{78EB6996-5C35-D429-3FB8-DFCAF45C75B3}"/>
              </a:ext>
            </a:extLst>
          </p:cNvPr>
          <p:cNvSpPr/>
          <p:nvPr/>
        </p:nvSpPr>
        <p:spPr>
          <a:xfrm>
            <a:off x="4441578" y="4263002"/>
            <a:ext cx="1364862" cy="1147332"/>
          </a:xfrm>
          <a:prstGeom prst="rect">
            <a:avLst/>
          </a:prstGeom>
          <a:noFill/>
          <a:ln w="28575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DEFB9CA7-2F34-26A0-4D79-B8016E4CF09E}"/>
              </a:ext>
            </a:extLst>
          </p:cNvPr>
          <p:cNvSpPr/>
          <p:nvPr/>
        </p:nvSpPr>
        <p:spPr>
          <a:xfrm>
            <a:off x="7576058" y="4653788"/>
            <a:ext cx="615527" cy="36576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88B75075-6F27-6B18-3F88-A8F1F1E2FCD9}"/>
              </a:ext>
            </a:extLst>
          </p:cNvPr>
          <p:cNvSpPr/>
          <p:nvPr/>
        </p:nvSpPr>
        <p:spPr>
          <a:xfrm>
            <a:off x="5870448" y="4343400"/>
            <a:ext cx="1517904" cy="986536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976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72D4C1-759F-69A9-42FC-9E644E3B3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隨機的數學保證 </a:t>
            </a:r>
            <a:r>
              <a:rPr lang="en-US" altLang="zh-TW" dirty="0"/>
              <a:t>(Conti.)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335C0818-961F-4497-CA4E-8D61123DEB1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altLang="zh-TW" sz="2400" dirty="0">
                    <a:hlinkClick r:id="rId2"/>
                  </a:rPr>
                  <a:t>QuIP</a:t>
                </a:r>
                <a:r>
                  <a:rPr lang="en-US" altLang="zh-TW" sz="2400" dirty="0"/>
                  <a:t> </a:t>
                </a:r>
                <a:r>
                  <a:rPr lang="zh-TW" altLang="en-US" sz="2400" dirty="0"/>
                  <a:t>論文的 </a:t>
                </a:r>
                <a:r>
                  <a:rPr lang="en-US" altLang="zh-TW" sz="2400" b="1" dirty="0"/>
                  <a:t>[Lemma 10]:</a:t>
                </a:r>
              </a:p>
              <a:p>
                <a:pPr lvl="1"/>
                <a:r>
                  <a:rPr lang="zh-TW" altLang="en-US" sz="2000" dirty="0">
                    <a:latin typeface="Cambria Math" panose="02040503050406030204" pitchFamily="18" charset="0"/>
                  </a:rPr>
                  <a:t>設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altLang="zh-TW" sz="2000" dirty="0">
                    <a:latin typeface="Cambria Math" panose="02040503050406030204" pitchFamily="18" charset="0"/>
                  </a:rPr>
                  <a:t>, </a:t>
                </a:r>
                <a:r>
                  <a:rPr lang="zh-TW" altLang="en-US" sz="2000" dirty="0">
                    <a:latin typeface="Cambria Math" panose="02040503050406030204" pitchFamily="18" charset="0"/>
                  </a:rPr>
                  <a:t>且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zh-TW" sz="2000" dirty="0"/>
                  <a:t> </a:t>
                </a:r>
                <a:r>
                  <a:rPr lang="zh-TW" altLang="en-US" sz="2000" dirty="0"/>
                  <a:t>是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zh-TW" altLang="en-US" sz="2000" dirty="0"/>
                  <a:t> 單位球表面上的一個隨機向量</a:t>
                </a:r>
                <a:r>
                  <a:rPr lang="en-US" altLang="zh-TW" sz="2000" dirty="0"/>
                  <a:t>, i.e.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zh-TW" sz="2000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altLang="zh-TW" sz="2000" dirty="0"/>
                  <a:t>.</a:t>
                </a:r>
              </a:p>
              <a:p>
                <a:pPr lvl="1"/>
                <a:r>
                  <a:rPr lang="zh-TW" altLang="en-US" sz="2000" dirty="0"/>
                  <a:t>存在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altLang="zh-TW" sz="2000" dirty="0"/>
                  <a:t> </a:t>
                </a:r>
                <a:r>
                  <a:rPr lang="zh-TW" altLang="en-US" sz="2000" dirty="0"/>
                  <a:t>與維度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zh-TW" sz="2000" dirty="0"/>
                  <a:t> </a:t>
                </a:r>
                <a:r>
                  <a:rPr lang="zh-TW" altLang="en-US" sz="2000" dirty="0"/>
                  <a:t>無關</a:t>
                </a:r>
                <a:r>
                  <a:rPr lang="en-US" altLang="zh-TW" sz="2000" dirty="0"/>
                  <a:t>, </a:t>
                </a:r>
                <a:r>
                  <a:rPr lang="zh-TW" altLang="en-US" sz="2000" dirty="0"/>
                  <a:t>滿足</a:t>
                </a:r>
                <a:endParaRPr lang="en-US" altLang="zh-TW" sz="2000" dirty="0"/>
              </a:p>
              <a:p>
                <a:pPr marL="508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d>
                                        <m:dPr>
                                          <m:begChr m:val="‖"/>
                                          <m:endChr m:val="‖"/>
                                          <m:ctrlP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𝐵𝑥</m:t>
                                          </m:r>
                                        </m:e>
                                      </m:d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d>
                                            <m:dPr>
                                              <m:begChr m:val="‖"/>
                                              <m:endChr m:val="‖"/>
                                              <m:ctrlP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</a:rPr>
                                                <m:t>𝐵</m:t>
                                              </m:r>
                                            </m:e>
                                          </m:d>
                                        </m:e>
                                        <m:sub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𝐹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</m:t>
                          </m:r>
                          <m:f>
                            <m:f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num>
                            <m:den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  <m:func>
                            <m:func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zh-TW" sz="24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𝐶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num>
                                <m:den>
                                  <m:r>
                                    <a:rPr lang="zh-TW" alt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𝛿</m:t>
                                  </m:r>
                                </m:den>
                              </m:f>
                            </m:e>
                          </m:func>
                        </m:e>
                      </m:d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zh-TW" alt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US" altLang="zh-TW" sz="2400" dirty="0"/>
              </a:p>
              <a:p>
                <a:r>
                  <a:rPr lang="zh-TW" altLang="en-US" sz="2400" dirty="0"/>
                  <a:t>當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1×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zh-TW" altLang="en-US" sz="2400" dirty="0"/>
                  <a:t>為一個 </a:t>
                </a:r>
                <a:r>
                  <a:rPr lang="en-US" altLang="zh-TW" sz="2400" dirty="0"/>
                  <a:t>row vector, </a:t>
                </a:r>
                <a:r>
                  <a:rPr lang="zh-TW" altLang="en-US" sz="2400" dirty="0"/>
                  <a:t>令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altLang="zh-TW" sz="2400" dirty="0"/>
                  <a:t>, </a:t>
                </a:r>
                <a:r>
                  <a:rPr lang="zh-TW" altLang="en-US" sz="2400" dirty="0"/>
                  <a:t>則</a:t>
                </a:r>
                <a:endParaRPr lang="en-US" altLang="zh-TW" sz="2400" dirty="0"/>
              </a:p>
              <a:p>
                <a:pPr marL="508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‖"/>
                              <m:endChr m:val="‖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𝐵𝑥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</m:den>
                      </m:f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num>
                                <m:den>
                                  <m:d>
                                    <m:dPr>
                                      <m:begChr m:val="‖"/>
                                      <m:endChr m:val="‖"/>
                                      <m:ctrlP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</m:d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altLang="zh-TW" sz="2400" dirty="0"/>
              </a:p>
              <a:p>
                <a:endParaRPr lang="en-US" altLang="zh-TW" sz="2400" dirty="0"/>
              </a:p>
              <a:p>
                <a:r>
                  <a:rPr lang="zh-TW" altLang="en-US" sz="2400" dirty="0"/>
                  <a:t>隨機投影的長度平方</a:t>
                </a:r>
                <a:r>
                  <a:rPr lang="en-US" altLang="zh-TW" sz="2400" dirty="0"/>
                  <a:t>, </a:t>
                </a:r>
                <a:r>
                  <a:rPr lang="zh-TW" altLang="en-US" sz="2400" dirty="0"/>
                  <a:t>要異常大的機率是極度微小的</a:t>
                </a:r>
                <a:r>
                  <a:rPr lang="en-US" altLang="zh-TW" sz="2400" dirty="0"/>
                  <a:t>!</a:t>
                </a:r>
              </a:p>
              <a:p>
                <a:r>
                  <a:rPr lang="zh-TW" altLang="en-US" sz="2400" dirty="0"/>
                  <a:t>角色對調</a:t>
                </a:r>
                <a:r>
                  <a:rPr lang="en-US" altLang="zh-TW" sz="2400" dirty="0"/>
                  <a:t>:</a:t>
                </a:r>
                <a:r>
                  <a:rPr lang="zh-TW" altLang="en-US" sz="2400" dirty="0"/>
                  <a:t> </a:t>
                </a:r>
                <a:r>
                  <a:rPr lang="en-US" altLang="zh-TW" sz="2400" dirty="0"/>
                  <a:t>“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zh-TW" altLang="en-US" sz="2400" dirty="0"/>
                  <a:t> 給定</a:t>
                </a:r>
                <a:r>
                  <a:rPr lang="en-US" altLang="zh-TW" sz="2400" dirty="0"/>
                  <a:t>,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zh-TW" altLang="en-US" sz="2400" dirty="0"/>
                  <a:t> 隨機</a:t>
                </a:r>
                <a:r>
                  <a:rPr lang="en-US" altLang="zh-TW" sz="2400" dirty="0"/>
                  <a:t>” </a:t>
                </a:r>
                <a:r>
                  <a:rPr lang="zh-TW" altLang="en-US" sz="2400" dirty="0"/>
                  <a:t>等價於 </a:t>
                </a:r>
                <a:r>
                  <a:rPr lang="en-US" altLang="zh-TW" sz="2400" dirty="0"/>
                  <a:t>“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zh-TW" altLang="en-US" sz="2400" dirty="0"/>
                  <a:t> 給定</a:t>
                </a:r>
                <a:r>
                  <a:rPr lang="en-US" altLang="zh-TW" sz="2400" dirty="0"/>
                  <a:t>,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zh-TW" altLang="en-US" sz="2400" dirty="0"/>
                  <a:t> 隨機</a:t>
                </a:r>
                <a:r>
                  <a:rPr lang="en-US" altLang="zh-TW" sz="2400" dirty="0"/>
                  <a:t>” </a:t>
                </a:r>
                <a:r>
                  <a:rPr lang="en-US" altLang="zh-TW" sz="2400" dirty="0">
                    <a:sym typeface="Wingdings" panose="05000000000000000000" pitchFamily="2" charset="2"/>
                  </a:rPr>
                  <a:t> </a:t>
                </a:r>
                <a:r>
                  <a:rPr lang="zh-TW" altLang="en-US" sz="2400" dirty="0">
                    <a:sym typeface="Wingdings" panose="05000000000000000000" pitchFamily="2" charset="2"/>
                  </a:rPr>
                  <a:t>隨機旋轉矩陣</a:t>
                </a:r>
                <a:endParaRPr lang="zh-TW" altLang="en-US" sz="2400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335C0818-961F-4497-CA4E-8D61123DEB1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96" t="-2381" b="-42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6A8122C8-4EBA-39FA-A038-F967A82B3B62}"/>
                  </a:ext>
                </a:extLst>
              </p:cNvPr>
              <p:cNvSpPr txBox="1"/>
              <p:nvPr/>
            </p:nvSpPr>
            <p:spPr>
              <a:xfrm>
                <a:off x="7652083" y="4292868"/>
                <a:ext cx="375385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2000" dirty="0">
                    <a:solidFill>
                      <a:srgbClr val="ED7D31"/>
                    </a:solidFill>
                  </a:rPr>
                  <a:t>物理意義</a:t>
                </a:r>
                <a:r>
                  <a:rPr lang="en-US" altLang="zh-TW" sz="2000" dirty="0">
                    <a:solidFill>
                      <a:srgbClr val="ED7D31"/>
                    </a:solidFill>
                  </a:rPr>
                  <a:t>: </a:t>
                </a:r>
                <a:r>
                  <a:rPr lang="zh-TW" altLang="en-US" sz="2000" dirty="0">
                    <a:solidFill>
                      <a:srgbClr val="ED7D31"/>
                    </a:solidFill>
                  </a:rPr>
                  <a:t>將 </a:t>
                </a:r>
                <a14:m>
                  <m:oMath xmlns:m="http://schemas.openxmlformats.org/officeDocument/2006/math">
                    <m:r>
                      <a:rPr lang="en-US" altLang="zh-TW" sz="2000" b="0" i="1" smtClean="0">
                        <a:solidFill>
                          <a:srgbClr val="ED7D3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zh-TW" altLang="en-US" sz="2000" dirty="0">
                    <a:solidFill>
                      <a:srgbClr val="ED7D31"/>
                    </a:solidFill>
                  </a:rPr>
                  <a:t> 投影到 </a:t>
                </a:r>
                <a14:m>
                  <m:oMath xmlns:m="http://schemas.openxmlformats.org/officeDocument/2006/math">
                    <m:r>
                      <a:rPr lang="en-US" altLang="zh-TW" sz="2000" b="0" i="1" smtClean="0">
                        <a:solidFill>
                          <a:srgbClr val="ED7D31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zh-TW" altLang="en-US" sz="2000" dirty="0">
                    <a:solidFill>
                      <a:srgbClr val="ED7D31"/>
                    </a:solidFill>
                  </a:rPr>
                  <a:t> 方向上</a:t>
                </a:r>
              </a:p>
            </p:txBody>
          </p:sp>
        </mc:Choice>
        <mc:Fallback xmlns="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6A8122C8-4EBA-39FA-A038-F967A82B3B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2083" y="4292868"/>
                <a:ext cx="3753853" cy="400110"/>
              </a:xfrm>
              <a:prstGeom prst="rect">
                <a:avLst/>
              </a:prstGeom>
              <a:blipFill>
                <a:blip r:embed="rId4"/>
                <a:stretch>
                  <a:fillRect l="-1623" t="-9091" b="-2575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9703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1087</Words>
  <Application>Microsoft Office PowerPoint</Application>
  <PresentationFormat>寬螢幕</PresentationFormat>
  <Paragraphs>136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1" baseType="lpstr">
      <vt:lpstr>微軟正黑體</vt:lpstr>
      <vt:lpstr>Arial</vt:lpstr>
      <vt:lpstr>Calibri</vt:lpstr>
      <vt:lpstr>Cambria Math</vt:lpstr>
      <vt:lpstr>Consolas</vt:lpstr>
      <vt:lpstr>Wingdings</vt:lpstr>
      <vt:lpstr>Office 佈景主題</vt:lpstr>
      <vt:lpstr>聊聊 SpinQuant</vt:lpstr>
      <vt:lpstr>正交(旋轉)矩陣</vt:lpstr>
      <vt:lpstr>有極值的 Tensor</vt:lpstr>
      <vt:lpstr>PowerPoint 簡報</vt:lpstr>
      <vt:lpstr>矩陣乘法套用旋轉</vt:lpstr>
      <vt:lpstr>怎麼選擇 R?</vt:lpstr>
      <vt:lpstr>隨機的數學保證</vt:lpstr>
      <vt:lpstr>隨機的數學保證</vt:lpstr>
      <vt:lpstr>隨機的數學保證 (Conti.)</vt:lpstr>
      <vt:lpstr>SpinQuant Linear Layer 架構</vt:lpstr>
      <vt:lpstr>SpinQuant 全架構</vt:lpstr>
      <vt:lpstr>SpinQuant Rotation Matrix 選擇</vt:lpstr>
      <vt:lpstr>PowerPoint 簡報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致生 陳</dc:creator>
  <cp:lastModifiedBy>生 棒棒</cp:lastModifiedBy>
  <cp:revision>72</cp:revision>
  <dcterms:created xsi:type="dcterms:W3CDTF">2020-06-06T12:38:07Z</dcterms:created>
  <dcterms:modified xsi:type="dcterms:W3CDTF">2026-05-14T12:19:56Z</dcterms:modified>
</cp:coreProperties>
</file>